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9" r:id="rId4"/>
    <p:sldId id="261" r:id="rId5"/>
    <p:sldId id="279" r:id="rId6"/>
    <p:sldId id="262" r:id="rId7"/>
    <p:sldId id="263" r:id="rId8"/>
    <p:sldId id="280" r:id="rId9"/>
    <p:sldId id="264" r:id="rId10"/>
    <p:sldId id="278" r:id="rId11"/>
    <p:sldId id="276" r:id="rId12"/>
    <p:sldId id="260" r:id="rId13"/>
    <p:sldId id="265" r:id="rId14"/>
    <p:sldId id="266" r:id="rId15"/>
    <p:sldId id="267" r:id="rId16"/>
    <p:sldId id="271" r:id="rId17"/>
    <p:sldId id="272" r:id="rId18"/>
    <p:sldId id="274" r:id="rId19"/>
    <p:sldId id="275" r:id="rId20"/>
    <p:sldId id="277" r:id="rId21"/>
    <p:sldId id="269" r:id="rId22"/>
    <p:sldId id="270" r:id="rId2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2" d="100"/>
          <a:sy n="82" d="100"/>
        </p:scale>
        <p:origin x="72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2B6DD8-BF13-40AD-8B0B-59FBB51C7C70}" type="datetimeFigureOut">
              <a:rPr lang="nl-NL" smtClean="0"/>
              <a:t>28-9-2017</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A84893-BB2B-43CF-860F-43E97C4A1904}" type="slidenum">
              <a:rPr lang="nl-NL" smtClean="0"/>
              <a:t>‹nr.›</a:t>
            </a:fld>
            <a:endParaRPr lang="nl-NL"/>
          </a:p>
        </p:txBody>
      </p:sp>
    </p:spTree>
    <p:extLst>
      <p:ext uri="{BB962C8B-B14F-4D97-AF65-F5344CB8AC3E}">
        <p14:creationId xmlns:p14="http://schemas.microsoft.com/office/powerpoint/2010/main" val="1779374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www.rvo.nl/onderwerpen/agrarisch-ondernemen/beschermde-planten-dieren-en-natuur/handel-beschermde-planten-en-dieren/cites-algemeen/wel-geen-cites-soort</a:t>
            </a:r>
          </a:p>
          <a:p>
            <a:endParaRPr lang="nl-NL" dirty="0"/>
          </a:p>
        </p:txBody>
      </p:sp>
      <p:sp>
        <p:nvSpPr>
          <p:cNvPr id="4" name="Tijdelijke aanduiding voor dianummer 3"/>
          <p:cNvSpPr>
            <a:spLocks noGrp="1"/>
          </p:cNvSpPr>
          <p:nvPr>
            <p:ph type="sldNum" sz="quarter" idx="10"/>
          </p:nvPr>
        </p:nvSpPr>
        <p:spPr/>
        <p:txBody>
          <a:bodyPr/>
          <a:lstStyle/>
          <a:p>
            <a:fld id="{FCA84893-BB2B-43CF-860F-43E97C4A1904}" type="slidenum">
              <a:rPr lang="nl-NL" smtClean="0"/>
              <a:t>8</a:t>
            </a:fld>
            <a:endParaRPr lang="nl-NL"/>
          </a:p>
        </p:txBody>
      </p:sp>
    </p:spTree>
    <p:extLst>
      <p:ext uri="{BB962C8B-B14F-4D97-AF65-F5344CB8AC3E}">
        <p14:creationId xmlns:p14="http://schemas.microsoft.com/office/powerpoint/2010/main" val="1716750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FCA84893-BB2B-43CF-860F-43E97C4A1904}" type="slidenum">
              <a:rPr lang="nl-NL" smtClean="0"/>
              <a:t>22</a:t>
            </a:fld>
            <a:endParaRPr lang="nl-NL"/>
          </a:p>
        </p:txBody>
      </p:sp>
    </p:spTree>
    <p:extLst>
      <p:ext uri="{BB962C8B-B14F-4D97-AF65-F5344CB8AC3E}">
        <p14:creationId xmlns:p14="http://schemas.microsoft.com/office/powerpoint/2010/main" val="4189737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8E8896-AD54-46FE-BCA6-3FE4F3E83A7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a:extLst>
              <a:ext uri="{FF2B5EF4-FFF2-40B4-BE49-F238E27FC236}">
                <a16:creationId xmlns:a16="http://schemas.microsoft.com/office/drawing/2014/main" id="{40BD564F-CDE9-4CD4-8B8F-0F4C785C95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a:extLst>
              <a:ext uri="{FF2B5EF4-FFF2-40B4-BE49-F238E27FC236}">
                <a16:creationId xmlns:a16="http://schemas.microsoft.com/office/drawing/2014/main" id="{252C4655-EC74-4F72-B843-DF5B80D8CC1F}"/>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5" name="Tijdelijke aanduiding voor voettekst 4">
            <a:extLst>
              <a:ext uri="{FF2B5EF4-FFF2-40B4-BE49-F238E27FC236}">
                <a16:creationId xmlns:a16="http://schemas.microsoft.com/office/drawing/2014/main" id="{19D5CEBD-4894-4C8F-B697-207672E2902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8EA9F54-4EF3-4458-97D2-EF440E3EE62A}"/>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857198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6DC289-6520-45E9-A111-A9116647DEDD}"/>
              </a:ext>
            </a:extLst>
          </p:cNvPr>
          <p:cNvSpPr>
            <a:spLocks noGrp="1"/>
          </p:cNvSpPr>
          <p:nvPr>
            <p:ph type="title"/>
          </p:nvPr>
        </p:nvSpPr>
        <p:spPr/>
        <p:txBody>
          <a:bodyPr/>
          <a:lstStyle/>
          <a:p>
            <a:r>
              <a:rPr lang="nl-NL"/>
              <a:t>Klik om de stijl te bewerken</a:t>
            </a:r>
          </a:p>
        </p:txBody>
      </p:sp>
      <p:sp>
        <p:nvSpPr>
          <p:cNvPr id="3" name="Tijdelijke aanduiding voor verticale tekst 2">
            <a:extLst>
              <a:ext uri="{FF2B5EF4-FFF2-40B4-BE49-F238E27FC236}">
                <a16:creationId xmlns:a16="http://schemas.microsoft.com/office/drawing/2014/main" id="{A6B90350-8BDF-4475-8EC2-A30C1F2E3A15}"/>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395FD98-A9B2-4B43-AC11-DB17C9999DB6}"/>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5" name="Tijdelijke aanduiding voor voettekst 4">
            <a:extLst>
              <a:ext uri="{FF2B5EF4-FFF2-40B4-BE49-F238E27FC236}">
                <a16:creationId xmlns:a16="http://schemas.microsoft.com/office/drawing/2014/main" id="{DB5D3D65-5EA1-463B-87DB-1A13543BB22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9BAC449-0E79-4BB8-A957-1874190FD538}"/>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355344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49CA7549-9CED-4058-B9FF-0D6D6F8E4E74}"/>
              </a:ext>
            </a:extLst>
          </p:cNvPr>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a:extLst>
              <a:ext uri="{FF2B5EF4-FFF2-40B4-BE49-F238E27FC236}">
                <a16:creationId xmlns:a16="http://schemas.microsoft.com/office/drawing/2014/main" id="{78BBC2E4-4186-419E-BDFD-489A7661DF2E}"/>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066C22B-C269-4DE1-B2A8-ED84C0FCEE78}"/>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5" name="Tijdelijke aanduiding voor voettekst 4">
            <a:extLst>
              <a:ext uri="{FF2B5EF4-FFF2-40B4-BE49-F238E27FC236}">
                <a16:creationId xmlns:a16="http://schemas.microsoft.com/office/drawing/2014/main" id="{580BB4EE-8D28-48EC-9E7A-1F267816743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911E9F1-1662-4C47-80DC-E932A4887468}"/>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1162021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7FC733-09F2-439F-8C9F-BED54526BB4B}"/>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FA2A621A-9B8A-46FC-AFE9-C3A13FC3B305}"/>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A85114E-8A63-4657-A1D6-C634D41A14F2}"/>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5" name="Tijdelijke aanduiding voor voettekst 4">
            <a:extLst>
              <a:ext uri="{FF2B5EF4-FFF2-40B4-BE49-F238E27FC236}">
                <a16:creationId xmlns:a16="http://schemas.microsoft.com/office/drawing/2014/main" id="{45082788-37F9-428D-8BE7-DB78CE1CEF1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BF12521-45AE-4238-AA2F-6AD7980FD89E}"/>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342136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BB1D4E-12F1-472A-AA3E-073B5A96FFA8}"/>
              </a:ext>
            </a:extLst>
          </p:cNvPr>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a:extLst>
              <a:ext uri="{FF2B5EF4-FFF2-40B4-BE49-F238E27FC236}">
                <a16:creationId xmlns:a16="http://schemas.microsoft.com/office/drawing/2014/main" id="{137056DE-B4B6-4C14-8837-FD604671CE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986F297F-0CFF-4C3B-A3B7-67BC89E438BD}"/>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5" name="Tijdelijke aanduiding voor voettekst 4">
            <a:extLst>
              <a:ext uri="{FF2B5EF4-FFF2-40B4-BE49-F238E27FC236}">
                <a16:creationId xmlns:a16="http://schemas.microsoft.com/office/drawing/2014/main" id="{F3207C71-EF85-46E6-8AC3-16AF04F50C0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874B723-C81F-4A4E-9EED-C8621B18C157}"/>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2659015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268417-4876-4B32-AB0B-3A5DAADB401C}"/>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B29F392A-E3C0-403F-9C9C-89A5EC6628AD}"/>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D6E78664-7652-4AD2-B7AC-B1817C7F7E88}"/>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AFC78508-5C7A-46F8-85EC-D4960673C949}"/>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6" name="Tijdelijke aanduiding voor voettekst 5">
            <a:extLst>
              <a:ext uri="{FF2B5EF4-FFF2-40B4-BE49-F238E27FC236}">
                <a16:creationId xmlns:a16="http://schemas.microsoft.com/office/drawing/2014/main" id="{9C552D43-FD19-4AA4-9B16-7C1FF2A2AEF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AF9C4D8-E3EE-4F51-B51C-E52C4631896D}"/>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4045830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A499DB-7F72-4136-9F31-B26E190AAD0E}"/>
              </a:ext>
            </a:extLst>
          </p:cNvPr>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a:extLst>
              <a:ext uri="{FF2B5EF4-FFF2-40B4-BE49-F238E27FC236}">
                <a16:creationId xmlns:a16="http://schemas.microsoft.com/office/drawing/2014/main" id="{76B1F8F2-28FD-42B1-B81D-430357F48A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AE2E7DFB-5A64-4343-8B70-7DFD7B3A46F4}"/>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EC59A22-AB0D-464A-B83C-858EB647BD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2BB27F2C-D83C-4490-90E2-887353348D1E}"/>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305577B3-4672-42A4-BF89-B1FEE4870E0C}"/>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8" name="Tijdelijke aanduiding voor voettekst 7">
            <a:extLst>
              <a:ext uri="{FF2B5EF4-FFF2-40B4-BE49-F238E27FC236}">
                <a16:creationId xmlns:a16="http://schemas.microsoft.com/office/drawing/2014/main" id="{28ECC654-F13D-4F28-9339-D702B3CE57B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4BA5F2A5-0235-49CF-9AC6-EE739D0662A5}"/>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2519486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46D338-A98D-4EA6-8841-C3A5E31AAE66}"/>
              </a:ext>
            </a:extLst>
          </p:cNvPr>
          <p:cNvSpPr>
            <a:spLocks noGrp="1"/>
          </p:cNvSpPr>
          <p:nvPr>
            <p:ph type="title"/>
          </p:nvPr>
        </p:nvSpPr>
        <p:spPr/>
        <p:txBody>
          <a:bodyPr/>
          <a:lstStyle/>
          <a:p>
            <a:r>
              <a:rPr lang="nl-NL"/>
              <a:t>Klik om de stijl te bewerken</a:t>
            </a:r>
          </a:p>
        </p:txBody>
      </p:sp>
      <p:sp>
        <p:nvSpPr>
          <p:cNvPr id="3" name="Tijdelijke aanduiding voor datum 2">
            <a:extLst>
              <a:ext uri="{FF2B5EF4-FFF2-40B4-BE49-F238E27FC236}">
                <a16:creationId xmlns:a16="http://schemas.microsoft.com/office/drawing/2014/main" id="{F1AA30AA-23DB-4B9C-9969-563DB5AB9097}"/>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4" name="Tijdelijke aanduiding voor voettekst 3">
            <a:extLst>
              <a:ext uri="{FF2B5EF4-FFF2-40B4-BE49-F238E27FC236}">
                <a16:creationId xmlns:a16="http://schemas.microsoft.com/office/drawing/2014/main" id="{6F06C44F-A8EC-4CD2-888D-625404875CC1}"/>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523B7977-E16E-418A-963E-7A1922A52250}"/>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1924690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10D53C4-CDB2-45F9-A8D4-64441995CACD}"/>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3" name="Tijdelijke aanduiding voor voettekst 2">
            <a:extLst>
              <a:ext uri="{FF2B5EF4-FFF2-40B4-BE49-F238E27FC236}">
                <a16:creationId xmlns:a16="http://schemas.microsoft.com/office/drawing/2014/main" id="{A72E5748-C6F2-45BD-B4CA-D0F1B34570CA}"/>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070DE995-492C-4D4E-8CD2-C4C56F045584}"/>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2074451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32C8D8-9A29-4163-8DF4-5D0069D83981}"/>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a:extLst>
              <a:ext uri="{FF2B5EF4-FFF2-40B4-BE49-F238E27FC236}">
                <a16:creationId xmlns:a16="http://schemas.microsoft.com/office/drawing/2014/main" id="{F3104899-1086-44F9-AC5A-C962A63693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2C7ED24B-1ABA-4439-9012-85F7D3F2EC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F17D4E49-9BCA-4354-9C30-343FC7F8B08C}"/>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6" name="Tijdelijke aanduiding voor voettekst 5">
            <a:extLst>
              <a:ext uri="{FF2B5EF4-FFF2-40B4-BE49-F238E27FC236}">
                <a16:creationId xmlns:a16="http://schemas.microsoft.com/office/drawing/2014/main" id="{378F73E7-AC90-42D9-BEC6-291E5824578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6E69E93-F9A9-4F70-BF4E-3A855F2155CA}"/>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3891146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622673-FF9A-4F75-906B-33F56AC452F1}"/>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a:extLst>
              <a:ext uri="{FF2B5EF4-FFF2-40B4-BE49-F238E27FC236}">
                <a16:creationId xmlns:a16="http://schemas.microsoft.com/office/drawing/2014/main" id="{6F5305AC-4A18-4343-A931-16F2BF5592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15F36FC-C830-4316-8AEF-C3772A7986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52A28A49-6B8F-4509-9DEE-824BC124F78E}"/>
              </a:ext>
            </a:extLst>
          </p:cNvPr>
          <p:cNvSpPr>
            <a:spLocks noGrp="1"/>
          </p:cNvSpPr>
          <p:nvPr>
            <p:ph type="dt" sz="half" idx="10"/>
          </p:nvPr>
        </p:nvSpPr>
        <p:spPr/>
        <p:txBody>
          <a:bodyPr/>
          <a:lstStyle/>
          <a:p>
            <a:fld id="{0EB8DF35-F432-45DA-A346-FBB86DAFBACA}" type="datetimeFigureOut">
              <a:rPr lang="nl-NL" smtClean="0"/>
              <a:t>28-9-2017</a:t>
            </a:fld>
            <a:endParaRPr lang="nl-NL"/>
          </a:p>
        </p:txBody>
      </p:sp>
      <p:sp>
        <p:nvSpPr>
          <p:cNvPr id="6" name="Tijdelijke aanduiding voor voettekst 5">
            <a:extLst>
              <a:ext uri="{FF2B5EF4-FFF2-40B4-BE49-F238E27FC236}">
                <a16:creationId xmlns:a16="http://schemas.microsoft.com/office/drawing/2014/main" id="{AAA70780-81BF-49A7-A4A7-49384CBF6D2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1B8D7EF-FC41-4C3C-9253-3526BAA63387}"/>
              </a:ext>
            </a:extLst>
          </p:cNvPr>
          <p:cNvSpPr>
            <a:spLocks noGrp="1"/>
          </p:cNvSpPr>
          <p:nvPr>
            <p:ph type="sldNum" sz="quarter" idx="12"/>
          </p:nvPr>
        </p:nvSpPr>
        <p:spPr/>
        <p:txBody>
          <a:bodyPr/>
          <a:lstStyle/>
          <a:p>
            <a:fld id="{7E9236F4-2A5E-4B5C-BEB8-F48B07C7CBE9}" type="slidenum">
              <a:rPr lang="nl-NL" smtClean="0"/>
              <a:t>‹nr.›</a:t>
            </a:fld>
            <a:endParaRPr lang="nl-NL"/>
          </a:p>
        </p:txBody>
      </p:sp>
    </p:spTree>
    <p:extLst>
      <p:ext uri="{BB962C8B-B14F-4D97-AF65-F5344CB8AC3E}">
        <p14:creationId xmlns:p14="http://schemas.microsoft.com/office/powerpoint/2010/main" val="3186250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B983B5B-F76E-44B6-8F54-57909706D4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a:extLst>
              <a:ext uri="{FF2B5EF4-FFF2-40B4-BE49-F238E27FC236}">
                <a16:creationId xmlns:a16="http://schemas.microsoft.com/office/drawing/2014/main" id="{78C972E4-C6FE-4412-9834-7F57E3B29B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C5C4E85-EC95-4F49-9563-E8F03CCC1C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8DF35-F432-45DA-A346-FBB86DAFBACA}" type="datetimeFigureOut">
              <a:rPr lang="nl-NL" smtClean="0"/>
              <a:t>28-9-2017</a:t>
            </a:fld>
            <a:endParaRPr lang="nl-NL"/>
          </a:p>
        </p:txBody>
      </p:sp>
      <p:sp>
        <p:nvSpPr>
          <p:cNvPr id="5" name="Tijdelijke aanduiding voor voettekst 4">
            <a:extLst>
              <a:ext uri="{FF2B5EF4-FFF2-40B4-BE49-F238E27FC236}">
                <a16:creationId xmlns:a16="http://schemas.microsoft.com/office/drawing/2014/main" id="{580BB5F9-FA51-4555-94CF-9DE1105D5E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1587C7CF-BBD2-4825-8325-997887A3A5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9236F4-2A5E-4B5C-BEB8-F48B07C7CBE9}" type="slidenum">
              <a:rPr lang="nl-NL" smtClean="0"/>
              <a:t>‹nr.›</a:t>
            </a:fld>
            <a:endParaRPr lang="nl-NL"/>
          </a:p>
        </p:txBody>
      </p:sp>
    </p:spTree>
    <p:extLst>
      <p:ext uri="{BB962C8B-B14F-4D97-AF65-F5344CB8AC3E}">
        <p14:creationId xmlns:p14="http://schemas.microsoft.com/office/powerpoint/2010/main" val="1094349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V8zlucUcWT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6EC2F2-E2FD-45A0-B42F-50A9C24A9B97}"/>
              </a:ext>
            </a:extLst>
          </p:cNvPr>
          <p:cNvSpPr>
            <a:spLocks noGrp="1"/>
          </p:cNvSpPr>
          <p:nvPr>
            <p:ph type="ctrTitle"/>
          </p:nvPr>
        </p:nvSpPr>
        <p:spPr>
          <a:xfrm>
            <a:off x="1524000" y="124287"/>
            <a:ext cx="9144000" cy="1597981"/>
          </a:xfrm>
        </p:spPr>
        <p:txBody>
          <a:bodyPr>
            <a:noAutofit/>
          </a:bodyPr>
          <a:lstStyle/>
          <a:p>
            <a:r>
              <a:rPr lang="nl-NL" sz="8000" b="1" dirty="0">
                <a:latin typeface="Lucida Sans" panose="020B0602030504020204" pitchFamily="34" charset="0"/>
              </a:rPr>
              <a:t>VERKOPEN</a:t>
            </a:r>
          </a:p>
        </p:txBody>
      </p:sp>
      <p:sp>
        <p:nvSpPr>
          <p:cNvPr id="3" name="Ondertitel 2">
            <a:extLst>
              <a:ext uri="{FF2B5EF4-FFF2-40B4-BE49-F238E27FC236}">
                <a16:creationId xmlns:a16="http://schemas.microsoft.com/office/drawing/2014/main" id="{3D3FD9A4-638C-46AB-A369-785F00BA0409}"/>
              </a:ext>
            </a:extLst>
          </p:cNvPr>
          <p:cNvSpPr>
            <a:spLocks noGrp="1"/>
          </p:cNvSpPr>
          <p:nvPr>
            <p:ph type="subTitle" idx="1"/>
          </p:nvPr>
        </p:nvSpPr>
        <p:spPr>
          <a:xfrm>
            <a:off x="-3110898" y="2222270"/>
            <a:ext cx="18785434" cy="5185087"/>
          </a:xfrm>
        </p:spPr>
        <p:txBody>
          <a:bodyPr/>
          <a:lstStyle/>
          <a:p>
            <a:endParaRPr lang="nl-NL" dirty="0"/>
          </a:p>
        </p:txBody>
      </p:sp>
      <p:pic>
        <p:nvPicPr>
          <p:cNvPr id="1026" name="Picture 2" descr="Afbeeldingsresultaat voor verkoop dieren dierenwinkel">
            <a:extLst>
              <a:ext uri="{FF2B5EF4-FFF2-40B4-BE49-F238E27FC236}">
                <a16:creationId xmlns:a16="http://schemas.microsoft.com/office/drawing/2014/main" id="{F288624A-0ECF-4A85-B035-9608B21356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0672" y="2001471"/>
            <a:ext cx="5870448" cy="4402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0694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ABD2B1-AB96-448E-B0C6-2B13D463E928}"/>
              </a:ext>
            </a:extLst>
          </p:cNvPr>
          <p:cNvSpPr>
            <a:spLocks noGrp="1"/>
          </p:cNvSpPr>
          <p:nvPr>
            <p:ph type="title"/>
          </p:nvPr>
        </p:nvSpPr>
        <p:spPr>
          <a:xfrm>
            <a:off x="597160" y="136433"/>
            <a:ext cx="11513776" cy="2062018"/>
          </a:xfrm>
        </p:spPr>
        <p:txBody>
          <a:bodyPr>
            <a:normAutofit/>
          </a:bodyPr>
          <a:lstStyle/>
          <a:p>
            <a:pPr algn="ctr"/>
            <a:r>
              <a:rPr lang="nl-NL" sz="6000" dirty="0">
                <a:latin typeface="Lucida Sans" panose="020B0602030504020204" pitchFamily="34" charset="0"/>
              </a:rPr>
              <a:t>OPDRACHT</a:t>
            </a:r>
          </a:p>
        </p:txBody>
      </p:sp>
      <p:sp>
        <p:nvSpPr>
          <p:cNvPr id="3" name="Tijdelijke aanduiding voor inhoud 2">
            <a:extLst>
              <a:ext uri="{FF2B5EF4-FFF2-40B4-BE49-F238E27FC236}">
                <a16:creationId xmlns:a16="http://schemas.microsoft.com/office/drawing/2014/main" id="{2A97E2FA-AC22-440E-A77B-83A869FBCB46}"/>
              </a:ext>
            </a:extLst>
          </p:cNvPr>
          <p:cNvSpPr>
            <a:spLocks noGrp="1"/>
          </p:cNvSpPr>
          <p:nvPr>
            <p:ph idx="1"/>
          </p:nvPr>
        </p:nvSpPr>
        <p:spPr>
          <a:xfrm>
            <a:off x="838200" y="1825625"/>
            <a:ext cx="10515600" cy="4351338"/>
          </a:xfrm>
        </p:spPr>
        <p:txBody>
          <a:bodyPr>
            <a:normAutofit fontScale="92500" lnSpcReduction="20000"/>
          </a:bodyPr>
          <a:lstStyle/>
          <a:p>
            <a:endParaRPr lang="nl-NL" dirty="0"/>
          </a:p>
          <a:p>
            <a:r>
              <a:rPr lang="nl-NL" dirty="0">
                <a:latin typeface="Lucida Sans" panose="020B0602030504020204" pitchFamily="34" charset="0"/>
              </a:rPr>
              <a:t>Zoek uit wat de minimumleeftijd van het kuiken van de Bonte Parkiet moet zijn voordat het gescheiden mag worden van zijn ouder.</a:t>
            </a:r>
          </a:p>
          <a:p>
            <a:endParaRPr lang="nl-NL" dirty="0">
              <a:latin typeface="Lucida Sans" panose="020B0602030504020204" pitchFamily="34" charset="0"/>
            </a:endParaRPr>
          </a:p>
          <a:p>
            <a:endParaRPr lang="nl-NL" dirty="0">
              <a:latin typeface="Lucida Sans" panose="020B0602030504020204" pitchFamily="34" charset="0"/>
            </a:endParaRPr>
          </a:p>
          <a:p>
            <a:r>
              <a:rPr lang="nl-NL" dirty="0">
                <a:latin typeface="Lucida Sans" panose="020B0602030504020204" pitchFamily="34" charset="0"/>
              </a:rPr>
              <a:t> Mag ik de volgende dieren invoeren voor de verkoop?</a:t>
            </a:r>
          </a:p>
          <a:p>
            <a:pPr marL="0" indent="0">
              <a:buNone/>
            </a:pPr>
            <a:r>
              <a:rPr lang="nl-NL" dirty="0" err="1">
                <a:latin typeface="Lucida Sans" panose="020B0602030504020204" pitchFamily="34" charset="0"/>
              </a:rPr>
              <a:t>Bergkat</a:t>
            </a:r>
            <a:r>
              <a:rPr lang="nl-NL" dirty="0">
                <a:latin typeface="Lucida Sans" panose="020B0602030504020204" pitchFamily="34" charset="0"/>
              </a:rPr>
              <a:t>, Otter, Grote Zilverreiger, grijze roodstaartpapegaai (</a:t>
            </a:r>
            <a:r>
              <a:rPr lang="nl-NL" dirty="0" err="1">
                <a:latin typeface="Lucida Sans" panose="020B0602030504020204" pitchFamily="34" charset="0"/>
              </a:rPr>
              <a:t>Psittacus</a:t>
            </a:r>
            <a:r>
              <a:rPr lang="nl-NL" dirty="0">
                <a:latin typeface="Lucida Sans" panose="020B0602030504020204" pitchFamily="34" charset="0"/>
              </a:rPr>
              <a:t> </a:t>
            </a:r>
            <a:r>
              <a:rPr lang="nl-NL" dirty="0" err="1">
                <a:latin typeface="Lucida Sans" panose="020B0602030504020204" pitchFamily="34" charset="0"/>
              </a:rPr>
              <a:t>erithacus</a:t>
            </a:r>
            <a:r>
              <a:rPr lang="nl-NL" dirty="0">
                <a:latin typeface="Lucida Sans" panose="020B0602030504020204" pitchFamily="34" charset="0"/>
              </a:rPr>
              <a:t>), </a:t>
            </a:r>
            <a:r>
              <a:rPr lang="nl-NL" dirty="0" err="1">
                <a:latin typeface="Lucida Sans" panose="020B0602030504020204" pitchFamily="34" charset="0"/>
              </a:rPr>
              <a:t>serval</a:t>
            </a:r>
            <a:r>
              <a:rPr lang="nl-NL" dirty="0">
                <a:latin typeface="Lucida Sans" panose="020B0602030504020204" pitchFamily="34" charset="0"/>
              </a:rPr>
              <a:t> (</a:t>
            </a:r>
            <a:r>
              <a:rPr lang="nl-NL" dirty="0" err="1">
                <a:latin typeface="Lucida Sans" panose="020B0602030504020204" pitchFamily="34" charset="0"/>
              </a:rPr>
              <a:t>Leptailurus</a:t>
            </a:r>
            <a:r>
              <a:rPr lang="nl-NL" dirty="0">
                <a:latin typeface="Lucida Sans" panose="020B0602030504020204" pitchFamily="34" charset="0"/>
              </a:rPr>
              <a:t> </a:t>
            </a:r>
            <a:r>
              <a:rPr lang="nl-NL" dirty="0" err="1">
                <a:latin typeface="Lucida Sans" panose="020B0602030504020204" pitchFamily="34" charset="0"/>
              </a:rPr>
              <a:t>Serval</a:t>
            </a:r>
            <a:r>
              <a:rPr lang="nl-NL" dirty="0">
                <a:latin typeface="Lucida Sans" panose="020B0602030504020204" pitchFamily="34" charset="0"/>
              </a:rPr>
              <a:t>)</a:t>
            </a:r>
          </a:p>
          <a:p>
            <a:pPr marL="0" indent="0">
              <a:buNone/>
            </a:pPr>
            <a:endParaRPr lang="nl-NL" dirty="0">
              <a:latin typeface="Lucida Sans" panose="020B0602030504020204" pitchFamily="34" charset="0"/>
            </a:endParaRPr>
          </a:p>
          <a:p>
            <a:pPr marL="0" indent="0">
              <a:buNone/>
            </a:pPr>
            <a:r>
              <a:rPr lang="nl-NL" dirty="0">
                <a:latin typeface="Lucida Sans" panose="020B0602030504020204" pitchFamily="34" charset="0"/>
              </a:rPr>
              <a:t> </a:t>
            </a:r>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571500" indent="-571500">
              <a:buFont typeface="+mj-lt"/>
              <a:buAutoNum type="romanUcPeriod"/>
            </a:pPr>
            <a:endParaRPr lang="nl-NL" dirty="0"/>
          </a:p>
        </p:txBody>
      </p:sp>
      <p:pic>
        <p:nvPicPr>
          <p:cNvPr id="2052" name="Picture 4" descr="Afbeeldingsresultaat voor bonte parkiet">
            <a:extLst>
              <a:ext uri="{FF2B5EF4-FFF2-40B4-BE49-F238E27FC236}">
                <a16:creationId xmlns:a16="http://schemas.microsoft.com/office/drawing/2014/main" id="{9B78081F-4692-4882-989D-7793854ED1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7160" y="136433"/>
            <a:ext cx="3443728" cy="20620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707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D20C90-A322-4C1D-86CF-96F6124859B0}"/>
              </a:ext>
            </a:extLst>
          </p:cNvPr>
          <p:cNvSpPr>
            <a:spLocks noGrp="1"/>
          </p:cNvSpPr>
          <p:nvPr>
            <p:ph type="title"/>
          </p:nvPr>
        </p:nvSpPr>
        <p:spPr/>
        <p:txBody>
          <a:bodyPr>
            <a:normAutofit/>
          </a:bodyPr>
          <a:lstStyle/>
          <a:p>
            <a:pPr algn="ctr"/>
            <a:r>
              <a:rPr lang="nl-NL" sz="6000" dirty="0">
                <a:latin typeface="Lucida Sans" panose="020B0602030504020204" pitchFamily="34" charset="0"/>
              </a:rPr>
              <a:t>VERKOPEN</a:t>
            </a:r>
          </a:p>
        </p:txBody>
      </p:sp>
      <p:pic>
        <p:nvPicPr>
          <p:cNvPr id="4" name="Onlinemedia ^0 3">
            <a:hlinkClick r:id="" action="ppaction://media"/>
            <a:extLst>
              <a:ext uri="{FF2B5EF4-FFF2-40B4-BE49-F238E27FC236}">
                <a16:creationId xmlns:a16="http://schemas.microsoft.com/office/drawing/2014/main" id="{881DB223-7733-4864-9CFE-051A727B14AD}"/>
              </a:ext>
            </a:extLst>
          </p:cNvPr>
          <p:cNvPicPr>
            <a:picLocks noGrp="1" noRot="1" noChangeAspect="1"/>
          </p:cNvPicPr>
          <p:nvPr>
            <p:ph idx="1"/>
            <a:videoFile r:link="rId1"/>
          </p:nvPr>
        </p:nvPicPr>
        <p:blipFill>
          <a:blip r:embed="rId3"/>
          <a:stretch>
            <a:fillRect/>
          </a:stretch>
        </p:blipFill>
        <p:spPr>
          <a:xfrm>
            <a:off x="2761129" y="1499347"/>
            <a:ext cx="7144871" cy="5358653"/>
          </a:xfrm>
          <a:prstGeom prst="rect">
            <a:avLst/>
          </a:prstGeom>
        </p:spPr>
      </p:pic>
    </p:spTree>
    <p:extLst>
      <p:ext uri="{BB962C8B-B14F-4D97-AF65-F5344CB8AC3E}">
        <p14:creationId xmlns:p14="http://schemas.microsoft.com/office/powerpoint/2010/main" val="390498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F9F1B8-08AD-4D41-B8E1-6C526284BA6C}"/>
              </a:ext>
            </a:extLst>
          </p:cNvPr>
          <p:cNvSpPr>
            <a:spLocks noGrp="1"/>
          </p:cNvSpPr>
          <p:nvPr>
            <p:ph type="title"/>
          </p:nvPr>
        </p:nvSpPr>
        <p:spPr/>
        <p:txBody>
          <a:bodyPr/>
          <a:lstStyle/>
          <a:p>
            <a:pPr algn="ctr"/>
            <a:r>
              <a:rPr lang="nl-NL" b="1" dirty="0">
                <a:latin typeface="Lucida Sans" panose="020B0602030504020204" pitchFamily="34" charset="0"/>
              </a:rPr>
              <a:t>Een paar vragen;</a:t>
            </a:r>
          </a:p>
        </p:txBody>
      </p:sp>
      <p:sp>
        <p:nvSpPr>
          <p:cNvPr id="3" name="Tijdelijke aanduiding voor inhoud 2">
            <a:extLst>
              <a:ext uri="{FF2B5EF4-FFF2-40B4-BE49-F238E27FC236}">
                <a16:creationId xmlns:a16="http://schemas.microsoft.com/office/drawing/2014/main" id="{12DFFAE0-DA46-4F55-A762-D41EDA461358}"/>
              </a:ext>
            </a:extLst>
          </p:cNvPr>
          <p:cNvSpPr>
            <a:spLocks noGrp="1"/>
          </p:cNvSpPr>
          <p:nvPr>
            <p:ph idx="1"/>
          </p:nvPr>
        </p:nvSpPr>
        <p:spPr/>
        <p:txBody>
          <a:bodyPr/>
          <a:lstStyle/>
          <a:p>
            <a:endParaRPr lang="nl-NL" dirty="0"/>
          </a:p>
          <a:p>
            <a:pPr algn="ctr"/>
            <a:r>
              <a:rPr lang="nl-NL" sz="4000" dirty="0">
                <a:latin typeface="Lucida Sans" panose="020B0602030504020204" pitchFamily="34" charset="0"/>
              </a:rPr>
              <a:t>Wanneer vind jij dat een verkoper goed helpt in de winkel?</a:t>
            </a:r>
          </a:p>
          <a:p>
            <a:pPr algn="ctr"/>
            <a:r>
              <a:rPr lang="nl-NL" sz="4000" dirty="0">
                <a:latin typeface="Lucida Sans" panose="020B0602030504020204" pitchFamily="34" charset="0"/>
              </a:rPr>
              <a:t>Wanneer vind jij dat een verkoper niet goed helpt in een winkel?</a:t>
            </a:r>
          </a:p>
          <a:p>
            <a:pPr algn="ctr"/>
            <a:r>
              <a:rPr lang="nl-NL" sz="4000" dirty="0">
                <a:latin typeface="Lucida Sans" panose="020B0602030504020204" pitchFamily="34" charset="0"/>
              </a:rPr>
              <a:t>Welke vaardigheden ken jij die belangrijk zijn voor een verkoper?</a:t>
            </a:r>
          </a:p>
        </p:txBody>
      </p:sp>
    </p:spTree>
    <p:extLst>
      <p:ext uri="{BB962C8B-B14F-4D97-AF65-F5344CB8AC3E}">
        <p14:creationId xmlns:p14="http://schemas.microsoft.com/office/powerpoint/2010/main" val="458258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0D0525-AD17-4851-868B-78C4EED22600}"/>
              </a:ext>
            </a:extLst>
          </p:cNvPr>
          <p:cNvSpPr>
            <a:spLocks noGrp="1"/>
          </p:cNvSpPr>
          <p:nvPr>
            <p:ph type="title"/>
          </p:nvPr>
        </p:nvSpPr>
        <p:spPr/>
        <p:txBody>
          <a:bodyPr/>
          <a:lstStyle/>
          <a:p>
            <a:pPr algn="ctr"/>
            <a:r>
              <a:rPr lang="nl-NL" b="1" dirty="0">
                <a:latin typeface="Lucida Sans" panose="020B0602030504020204" pitchFamily="34" charset="0"/>
              </a:rPr>
              <a:t>verkooptechniek</a:t>
            </a:r>
          </a:p>
        </p:txBody>
      </p:sp>
      <p:sp>
        <p:nvSpPr>
          <p:cNvPr id="3" name="Tijdelijke aanduiding voor inhoud 2">
            <a:extLst>
              <a:ext uri="{FF2B5EF4-FFF2-40B4-BE49-F238E27FC236}">
                <a16:creationId xmlns:a16="http://schemas.microsoft.com/office/drawing/2014/main" id="{D47F01A4-5997-4C91-8951-23DB0D47931F}"/>
              </a:ext>
            </a:extLst>
          </p:cNvPr>
          <p:cNvSpPr>
            <a:spLocks noGrp="1"/>
          </p:cNvSpPr>
          <p:nvPr>
            <p:ph idx="1"/>
          </p:nvPr>
        </p:nvSpPr>
        <p:spPr/>
        <p:txBody>
          <a:bodyPr/>
          <a:lstStyle/>
          <a:p>
            <a:r>
              <a:rPr lang="nl-NL" dirty="0">
                <a:latin typeface="Lucida Sans" panose="020B0602030504020204" pitchFamily="34" charset="0"/>
              </a:rPr>
              <a:t>Verkopen is een kunst een klant een product te laten kopen met het gevoel dat hij zelf tot de koop heeft besloten. </a:t>
            </a:r>
          </a:p>
          <a:p>
            <a:endParaRPr lang="nl-NL" dirty="0">
              <a:latin typeface="Lucida Sans" panose="020B0602030504020204" pitchFamily="34" charset="0"/>
            </a:endParaRPr>
          </a:p>
          <a:p>
            <a:r>
              <a:rPr lang="nl-NL" dirty="0">
                <a:solidFill>
                  <a:srgbClr val="FF0000"/>
                </a:solidFill>
                <a:latin typeface="Lucida Sans" panose="020B0602030504020204" pitchFamily="34" charset="0"/>
              </a:rPr>
              <a:t>Hoe zorg je ervoor dat klanten iets kopen, zonder hen iets te verkopen?</a:t>
            </a:r>
          </a:p>
          <a:p>
            <a:endParaRPr lang="nl-NL" dirty="0">
              <a:solidFill>
                <a:srgbClr val="FF0000"/>
              </a:solidFill>
              <a:latin typeface="Lucida Sans" panose="020B0602030504020204" pitchFamily="34" charset="0"/>
            </a:endParaRPr>
          </a:p>
          <a:p>
            <a:r>
              <a:rPr lang="nl-NL" u="sng" dirty="0">
                <a:latin typeface="Lucida Sans" panose="020B0602030504020204" pitchFamily="34" charset="0"/>
              </a:rPr>
              <a:t>Je kent het </a:t>
            </a:r>
            <a:r>
              <a:rPr lang="nl-NL" b="1" i="1" u="sng" dirty="0">
                <a:latin typeface="Lucida Sans" panose="020B0602030504020204" pitchFamily="34" charset="0"/>
              </a:rPr>
              <a:t>Koopmotief </a:t>
            </a:r>
            <a:r>
              <a:rPr lang="nl-NL" u="sng" dirty="0">
                <a:latin typeface="Lucida Sans" panose="020B0602030504020204" pitchFamily="34" charset="0"/>
              </a:rPr>
              <a:t>van de klant</a:t>
            </a:r>
          </a:p>
          <a:p>
            <a:r>
              <a:rPr lang="nl-NL" dirty="0">
                <a:latin typeface="Lucida Sans" panose="020B0602030504020204" pitchFamily="34" charset="0"/>
              </a:rPr>
              <a:t> = dat wat de klant graag wil.</a:t>
            </a:r>
          </a:p>
          <a:p>
            <a:endParaRPr lang="nl-NL" dirty="0">
              <a:solidFill>
                <a:srgbClr val="FF0000"/>
              </a:solidFill>
              <a:latin typeface="Lucida Sans" panose="020B0602030504020204" pitchFamily="34" charset="0"/>
            </a:endParaRPr>
          </a:p>
          <a:p>
            <a:endParaRPr lang="nl-NL" dirty="0"/>
          </a:p>
        </p:txBody>
      </p:sp>
    </p:spTree>
    <p:extLst>
      <p:ext uri="{BB962C8B-B14F-4D97-AF65-F5344CB8AC3E}">
        <p14:creationId xmlns:p14="http://schemas.microsoft.com/office/powerpoint/2010/main" val="1187073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4473D6-BC3A-4B71-B406-E0E654205450}"/>
              </a:ext>
            </a:extLst>
          </p:cNvPr>
          <p:cNvSpPr>
            <a:spLocks noGrp="1"/>
          </p:cNvSpPr>
          <p:nvPr>
            <p:ph type="title"/>
          </p:nvPr>
        </p:nvSpPr>
        <p:spPr/>
        <p:txBody>
          <a:bodyPr/>
          <a:lstStyle/>
          <a:p>
            <a:pPr algn="ctr"/>
            <a:r>
              <a:rPr lang="nl-NL" b="1" dirty="0">
                <a:latin typeface="Lucida Sans" panose="020B0602030504020204" pitchFamily="34" charset="0"/>
              </a:rPr>
              <a:t>Verkooptechniek</a:t>
            </a:r>
          </a:p>
        </p:txBody>
      </p:sp>
      <p:sp>
        <p:nvSpPr>
          <p:cNvPr id="3" name="Tijdelijke aanduiding voor inhoud 2">
            <a:extLst>
              <a:ext uri="{FF2B5EF4-FFF2-40B4-BE49-F238E27FC236}">
                <a16:creationId xmlns:a16="http://schemas.microsoft.com/office/drawing/2014/main" id="{3422DB40-76BE-444C-8E55-319F8D3A4C39}"/>
              </a:ext>
            </a:extLst>
          </p:cNvPr>
          <p:cNvSpPr>
            <a:spLocks noGrp="1"/>
          </p:cNvSpPr>
          <p:nvPr>
            <p:ph idx="1"/>
          </p:nvPr>
        </p:nvSpPr>
        <p:spPr/>
        <p:txBody>
          <a:bodyPr>
            <a:normAutofit/>
          </a:bodyPr>
          <a:lstStyle/>
          <a:p>
            <a:r>
              <a:rPr lang="nl-NL" b="1" dirty="0">
                <a:solidFill>
                  <a:srgbClr val="FF0000"/>
                </a:solidFill>
                <a:latin typeface="Lucida Sans" panose="020B0602030504020204" pitchFamily="34" charset="0"/>
              </a:rPr>
              <a:t>Koopmotieven;</a:t>
            </a:r>
            <a:r>
              <a:rPr lang="nl-NL" dirty="0">
                <a:latin typeface="Lucida Sans" panose="020B0602030504020204" pitchFamily="34" charset="0"/>
              </a:rPr>
              <a:t> een paar voorbeelden;</a:t>
            </a:r>
          </a:p>
          <a:p>
            <a:pPr marL="514350" indent="-514350">
              <a:buFont typeface="+mj-lt"/>
              <a:buAutoNum type="arabicPeriod"/>
            </a:pPr>
            <a:r>
              <a:rPr lang="nl-NL" dirty="0">
                <a:latin typeface="Lucida Sans" panose="020B0602030504020204" pitchFamily="34" charset="0"/>
              </a:rPr>
              <a:t>Romantiek</a:t>
            </a:r>
          </a:p>
          <a:p>
            <a:pPr marL="514350" indent="-514350">
              <a:buFont typeface="+mj-lt"/>
              <a:buAutoNum type="arabicPeriod"/>
            </a:pPr>
            <a:r>
              <a:rPr lang="nl-NL" dirty="0">
                <a:latin typeface="Lucida Sans" panose="020B0602030504020204" pitchFamily="34" charset="0"/>
              </a:rPr>
              <a:t>Vrije tijd en ontspanning</a:t>
            </a:r>
          </a:p>
          <a:p>
            <a:pPr marL="514350" indent="-514350">
              <a:buFont typeface="+mj-lt"/>
              <a:buAutoNum type="arabicPeriod"/>
            </a:pPr>
            <a:r>
              <a:rPr lang="nl-NL" dirty="0">
                <a:latin typeface="Lucida Sans" panose="020B0602030504020204" pitchFamily="34" charset="0"/>
              </a:rPr>
              <a:t>Imitatiedrang</a:t>
            </a:r>
          </a:p>
          <a:p>
            <a:pPr marL="514350" indent="-514350">
              <a:buFont typeface="+mj-lt"/>
              <a:buAutoNum type="arabicPeriod"/>
            </a:pPr>
            <a:r>
              <a:rPr lang="nl-NL" dirty="0">
                <a:latin typeface="Lucida Sans" panose="020B0602030504020204" pitchFamily="34" charset="0"/>
              </a:rPr>
              <a:t>Status en ijdelheid</a:t>
            </a:r>
          </a:p>
          <a:p>
            <a:pPr marL="514350" indent="-514350">
              <a:buFont typeface="+mj-lt"/>
              <a:buAutoNum type="arabicPeriod"/>
            </a:pPr>
            <a:r>
              <a:rPr lang="nl-NL" dirty="0">
                <a:latin typeface="Lucida Sans" panose="020B0602030504020204" pitchFamily="34" charset="0"/>
              </a:rPr>
              <a:t>Voordeel en speciale aanbiedingen</a:t>
            </a:r>
          </a:p>
          <a:p>
            <a:pPr marL="514350" indent="-514350">
              <a:buFont typeface="+mj-lt"/>
              <a:buAutoNum type="arabicPeriod"/>
            </a:pPr>
            <a:r>
              <a:rPr lang="nl-NL" dirty="0">
                <a:latin typeface="Lucida Sans" panose="020B0602030504020204" pitchFamily="34" charset="0"/>
              </a:rPr>
              <a:t>Betrouwbaarheid, persoonlijk contact,</a:t>
            </a:r>
          </a:p>
          <a:p>
            <a:endParaRPr lang="nl-NL" dirty="0"/>
          </a:p>
        </p:txBody>
      </p:sp>
    </p:spTree>
    <p:extLst>
      <p:ext uri="{BB962C8B-B14F-4D97-AF65-F5344CB8AC3E}">
        <p14:creationId xmlns:p14="http://schemas.microsoft.com/office/powerpoint/2010/main" val="1053583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3E45FB-69FF-4F1A-AA69-53361BD75CC9}"/>
              </a:ext>
            </a:extLst>
          </p:cNvPr>
          <p:cNvSpPr>
            <a:spLocks noGrp="1"/>
          </p:cNvSpPr>
          <p:nvPr>
            <p:ph type="title"/>
          </p:nvPr>
        </p:nvSpPr>
        <p:spPr/>
        <p:txBody>
          <a:bodyPr/>
          <a:lstStyle/>
          <a:p>
            <a:pPr algn="ctr"/>
            <a:r>
              <a:rPr lang="nl-NL" b="1" dirty="0">
                <a:latin typeface="Lucida Sans" panose="020B0602030504020204" pitchFamily="34" charset="0"/>
              </a:rPr>
              <a:t>Verkooptechniek</a:t>
            </a:r>
          </a:p>
        </p:txBody>
      </p:sp>
      <p:sp>
        <p:nvSpPr>
          <p:cNvPr id="3" name="Tijdelijke aanduiding voor inhoud 2">
            <a:extLst>
              <a:ext uri="{FF2B5EF4-FFF2-40B4-BE49-F238E27FC236}">
                <a16:creationId xmlns:a16="http://schemas.microsoft.com/office/drawing/2014/main" id="{BCB85494-8CEA-4053-B584-D014821BF389}"/>
              </a:ext>
            </a:extLst>
          </p:cNvPr>
          <p:cNvSpPr>
            <a:spLocks noGrp="1"/>
          </p:cNvSpPr>
          <p:nvPr>
            <p:ph idx="1"/>
          </p:nvPr>
        </p:nvSpPr>
        <p:spPr/>
        <p:txBody>
          <a:bodyPr/>
          <a:lstStyle/>
          <a:p>
            <a:endParaRPr lang="nl-NL" dirty="0">
              <a:latin typeface="Lucida Sans" panose="020B0602030504020204" pitchFamily="34" charset="0"/>
            </a:endParaRPr>
          </a:p>
          <a:p>
            <a:pPr algn="ctr"/>
            <a:r>
              <a:rPr lang="nl-NL" sz="4000" dirty="0">
                <a:latin typeface="Lucida Sans" panose="020B0602030504020204" pitchFamily="34" charset="0"/>
              </a:rPr>
              <a:t>Wat zou een koopmotief kunnen zijn om een dier te kopen?</a:t>
            </a:r>
          </a:p>
        </p:txBody>
      </p:sp>
    </p:spTree>
    <p:extLst>
      <p:ext uri="{BB962C8B-B14F-4D97-AF65-F5344CB8AC3E}">
        <p14:creationId xmlns:p14="http://schemas.microsoft.com/office/powerpoint/2010/main" val="2400321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13DCF2-01E8-4999-9941-0AF265E4B9AE}"/>
              </a:ext>
            </a:extLst>
          </p:cNvPr>
          <p:cNvSpPr>
            <a:spLocks noGrp="1"/>
          </p:cNvSpPr>
          <p:nvPr>
            <p:ph type="title"/>
          </p:nvPr>
        </p:nvSpPr>
        <p:spPr/>
        <p:txBody>
          <a:bodyPr>
            <a:normAutofit/>
          </a:bodyPr>
          <a:lstStyle/>
          <a:p>
            <a:pPr algn="ctr"/>
            <a:r>
              <a:rPr lang="nl-NL" sz="6000" b="1" dirty="0">
                <a:latin typeface="Lucida Sans" panose="020B0602030504020204" pitchFamily="34" charset="0"/>
              </a:rPr>
              <a:t>PRESENTATIE</a:t>
            </a:r>
          </a:p>
        </p:txBody>
      </p:sp>
      <p:sp>
        <p:nvSpPr>
          <p:cNvPr id="3" name="Tijdelijke aanduiding voor inhoud 2">
            <a:extLst>
              <a:ext uri="{FF2B5EF4-FFF2-40B4-BE49-F238E27FC236}">
                <a16:creationId xmlns:a16="http://schemas.microsoft.com/office/drawing/2014/main" id="{C53C96AB-7574-4B85-8195-A8A8E37A699C}"/>
              </a:ext>
            </a:extLst>
          </p:cNvPr>
          <p:cNvSpPr>
            <a:spLocks noGrp="1"/>
          </p:cNvSpPr>
          <p:nvPr>
            <p:ph idx="1"/>
          </p:nvPr>
        </p:nvSpPr>
        <p:spPr/>
        <p:txBody>
          <a:bodyPr>
            <a:normAutofit/>
          </a:bodyPr>
          <a:lstStyle/>
          <a:p>
            <a:pPr marL="0" indent="0" algn="ctr">
              <a:buNone/>
            </a:pPr>
            <a:endParaRPr lang="nl-NL" sz="4000" dirty="0">
              <a:latin typeface="Lucida Sans" panose="020B0602030504020204" pitchFamily="34" charset="0"/>
            </a:endParaRPr>
          </a:p>
          <a:p>
            <a:pPr marL="0" indent="0" algn="ctr">
              <a:buNone/>
            </a:pPr>
            <a:endParaRPr lang="nl-NL" sz="4000" dirty="0">
              <a:latin typeface="Lucida Sans" panose="020B0602030504020204" pitchFamily="34" charset="0"/>
            </a:endParaRPr>
          </a:p>
          <a:p>
            <a:pPr marL="0" indent="0" algn="ctr">
              <a:buNone/>
            </a:pPr>
            <a:r>
              <a:rPr lang="nl-NL" sz="4000" dirty="0">
                <a:latin typeface="Lucida Sans" panose="020B0602030504020204" pitchFamily="34" charset="0"/>
              </a:rPr>
              <a:t>Uiterlijk en taalgebruik </a:t>
            </a:r>
          </a:p>
          <a:p>
            <a:pPr marL="0" indent="0" algn="ctr">
              <a:buNone/>
            </a:pPr>
            <a:r>
              <a:rPr lang="nl-NL" sz="4000" dirty="0">
                <a:latin typeface="Lucida Sans" panose="020B0602030504020204" pitchFamily="34" charset="0"/>
              </a:rPr>
              <a:t>Ook lichaamstaal is belangrijk</a:t>
            </a:r>
          </a:p>
        </p:txBody>
      </p:sp>
    </p:spTree>
    <p:extLst>
      <p:ext uri="{BB962C8B-B14F-4D97-AF65-F5344CB8AC3E}">
        <p14:creationId xmlns:p14="http://schemas.microsoft.com/office/powerpoint/2010/main" val="3337952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7768" y="505476"/>
            <a:ext cx="4176464" cy="58470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38542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3C945A-207A-474F-B259-6E1A1BBFAA03}"/>
              </a:ext>
            </a:extLst>
          </p:cNvPr>
          <p:cNvSpPr>
            <a:spLocks noGrp="1"/>
          </p:cNvSpPr>
          <p:nvPr>
            <p:ph type="ctrTitle"/>
          </p:nvPr>
        </p:nvSpPr>
        <p:spPr>
          <a:xfrm>
            <a:off x="1524000" y="0"/>
            <a:ext cx="9144000" cy="1623527"/>
          </a:xfrm>
        </p:spPr>
        <p:txBody>
          <a:bodyPr/>
          <a:lstStyle/>
          <a:p>
            <a:r>
              <a:rPr lang="nl-NL" b="1" dirty="0">
                <a:latin typeface="Lucida Sans" panose="020B0602030504020204" pitchFamily="34" charset="0"/>
              </a:rPr>
              <a:t>PRESENTATIE</a:t>
            </a:r>
          </a:p>
        </p:txBody>
      </p:sp>
      <p:sp>
        <p:nvSpPr>
          <p:cNvPr id="3" name="Ondertitel 2">
            <a:extLst>
              <a:ext uri="{FF2B5EF4-FFF2-40B4-BE49-F238E27FC236}">
                <a16:creationId xmlns:a16="http://schemas.microsoft.com/office/drawing/2014/main" id="{6D99AD61-A802-4933-9D0E-4F23ACBD3D0C}"/>
              </a:ext>
            </a:extLst>
          </p:cNvPr>
          <p:cNvSpPr>
            <a:spLocks noGrp="1"/>
          </p:cNvSpPr>
          <p:nvPr>
            <p:ph type="subTitle" idx="1"/>
          </p:nvPr>
        </p:nvSpPr>
        <p:spPr/>
        <p:txBody>
          <a:bodyPr>
            <a:normAutofit/>
          </a:bodyPr>
          <a:lstStyle/>
          <a:p>
            <a:r>
              <a:rPr lang="nl-NL" sz="2800" dirty="0">
                <a:latin typeface="Lucida Sans" panose="020B0602030504020204" pitchFamily="34" charset="0"/>
              </a:rPr>
              <a:t>Een eerste indruk blijft altijd hangen. Een goede naam opbouwen is moeilijk, afbreken gebeurt binnen een minuut!</a:t>
            </a:r>
          </a:p>
        </p:txBody>
      </p:sp>
    </p:spTree>
    <p:extLst>
      <p:ext uri="{BB962C8B-B14F-4D97-AF65-F5344CB8AC3E}">
        <p14:creationId xmlns:p14="http://schemas.microsoft.com/office/powerpoint/2010/main" val="13177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209800" y="-74644"/>
            <a:ext cx="7772400" cy="1754154"/>
          </a:xfrm>
        </p:spPr>
        <p:txBody>
          <a:bodyPr>
            <a:normAutofit/>
          </a:bodyPr>
          <a:lstStyle/>
          <a:p>
            <a:r>
              <a:rPr lang="nl-NL" dirty="0">
                <a:latin typeface="Lucida Sans" panose="020B0602030504020204" pitchFamily="34" charset="0"/>
              </a:rPr>
              <a:t>Belangrijke vaardigheden</a:t>
            </a:r>
          </a:p>
        </p:txBody>
      </p:sp>
      <p:sp>
        <p:nvSpPr>
          <p:cNvPr id="3" name="Ondertitel 2"/>
          <p:cNvSpPr>
            <a:spLocks noGrp="1"/>
          </p:cNvSpPr>
          <p:nvPr>
            <p:ph type="subTitle" idx="1"/>
          </p:nvPr>
        </p:nvSpPr>
        <p:spPr>
          <a:xfrm>
            <a:off x="2895600" y="3356992"/>
            <a:ext cx="6400800" cy="2281808"/>
          </a:xfrm>
        </p:spPr>
        <p:txBody>
          <a:bodyPr/>
          <a:lstStyle/>
          <a:p>
            <a:endParaRPr lang="nl-NL"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0971" y="1679510"/>
            <a:ext cx="9153331" cy="4991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2850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62A0B4-4A83-4E8B-A2E9-72663E3A1EB6}"/>
              </a:ext>
            </a:extLst>
          </p:cNvPr>
          <p:cNvSpPr>
            <a:spLocks noGrp="1"/>
          </p:cNvSpPr>
          <p:nvPr>
            <p:ph type="title"/>
          </p:nvPr>
        </p:nvSpPr>
        <p:spPr/>
        <p:txBody>
          <a:bodyPr/>
          <a:lstStyle/>
          <a:p>
            <a:pPr algn="ctr"/>
            <a:r>
              <a:rPr lang="nl-NL" b="1" dirty="0">
                <a:latin typeface="Lucida Sans" panose="020B0602030504020204" pitchFamily="34" charset="0"/>
              </a:rPr>
              <a:t>VERKOPEN</a:t>
            </a:r>
          </a:p>
        </p:txBody>
      </p:sp>
      <p:sp>
        <p:nvSpPr>
          <p:cNvPr id="3" name="Tijdelijke aanduiding voor inhoud 2">
            <a:extLst>
              <a:ext uri="{FF2B5EF4-FFF2-40B4-BE49-F238E27FC236}">
                <a16:creationId xmlns:a16="http://schemas.microsoft.com/office/drawing/2014/main" id="{D598FBFA-6AFD-468C-89C5-FD8E14D86EF8}"/>
              </a:ext>
            </a:extLst>
          </p:cNvPr>
          <p:cNvSpPr>
            <a:spLocks noGrp="1"/>
          </p:cNvSpPr>
          <p:nvPr>
            <p:ph idx="1"/>
          </p:nvPr>
        </p:nvSpPr>
        <p:spPr/>
        <p:txBody>
          <a:bodyPr>
            <a:normAutofit/>
          </a:bodyPr>
          <a:lstStyle/>
          <a:p>
            <a:r>
              <a:rPr lang="nl-NL" dirty="0">
                <a:latin typeface="Lucida Sans" panose="020B0602030504020204" pitchFamily="34" charset="0"/>
              </a:rPr>
              <a:t>Het blok “</a:t>
            </a:r>
            <a:r>
              <a:rPr lang="nl-NL" dirty="0" err="1">
                <a:latin typeface="Lucida Sans" panose="020B0602030504020204" pitchFamily="34" charset="0"/>
              </a:rPr>
              <a:t>verkopen”bestaat</a:t>
            </a:r>
            <a:r>
              <a:rPr lang="nl-NL" dirty="0">
                <a:latin typeface="Lucida Sans" panose="020B0602030504020204" pitchFamily="34" charset="0"/>
              </a:rPr>
              <a:t> uit 3 lessen van 2 uur. </a:t>
            </a:r>
          </a:p>
          <a:p>
            <a:r>
              <a:rPr lang="nl-NL" u="sng" dirty="0">
                <a:latin typeface="Lucida Sans" panose="020B0602030504020204" pitchFamily="34" charset="0"/>
              </a:rPr>
              <a:t>Het programma voor dit vak:</a:t>
            </a:r>
          </a:p>
          <a:p>
            <a:r>
              <a:rPr lang="nl-NL" u="sng" dirty="0">
                <a:latin typeface="Lucida Sans" panose="020B0602030504020204" pitchFamily="34" charset="0"/>
              </a:rPr>
              <a:t>Les 1</a:t>
            </a:r>
            <a:r>
              <a:rPr lang="nl-NL" dirty="0">
                <a:latin typeface="Lucida Sans" panose="020B0602030504020204" pitchFamily="34" charset="0"/>
              </a:rPr>
              <a:t>: Introductie in het vak Verkopen (Wet &amp; Regelgeving, Verkooptechnieken, etc.)</a:t>
            </a:r>
          </a:p>
          <a:p>
            <a:r>
              <a:rPr lang="nl-NL" u="sng" dirty="0">
                <a:latin typeface="Lucida Sans" panose="020B0602030504020204" pitchFamily="34" charset="0"/>
              </a:rPr>
              <a:t>Les 2</a:t>
            </a:r>
            <a:r>
              <a:rPr lang="nl-NL" dirty="0">
                <a:latin typeface="Lucida Sans" panose="020B0602030504020204" pitchFamily="34" charset="0"/>
              </a:rPr>
              <a:t>: Verkooptechniek oefenen (Verkoopgesprek)</a:t>
            </a:r>
          </a:p>
          <a:p>
            <a:r>
              <a:rPr lang="nl-NL" u="sng" dirty="0">
                <a:latin typeface="Lucida Sans" panose="020B0602030504020204" pitchFamily="34" charset="0"/>
              </a:rPr>
              <a:t>Les 3</a:t>
            </a:r>
            <a:r>
              <a:rPr lang="nl-NL" dirty="0">
                <a:latin typeface="Lucida Sans" panose="020B0602030504020204" pitchFamily="34" charset="0"/>
              </a:rPr>
              <a:t>: Hoe stel je een verkoopcontract op en wat is garantie?</a:t>
            </a:r>
          </a:p>
          <a:p>
            <a:r>
              <a:rPr lang="nl-NL" u="sng" dirty="0">
                <a:latin typeface="Lucida Sans" panose="020B0602030504020204" pitchFamily="34" charset="0"/>
              </a:rPr>
              <a:t>Les 4</a:t>
            </a:r>
            <a:r>
              <a:rPr lang="nl-NL" dirty="0">
                <a:latin typeface="Lucida Sans" panose="020B0602030504020204" pitchFamily="34" charset="0"/>
              </a:rPr>
              <a:t>: praktische toets; een verkoopgesprek in de winkel</a:t>
            </a:r>
          </a:p>
          <a:p>
            <a:endParaRPr lang="nl-NL" dirty="0"/>
          </a:p>
        </p:txBody>
      </p:sp>
    </p:spTree>
    <p:extLst>
      <p:ext uri="{BB962C8B-B14F-4D97-AF65-F5344CB8AC3E}">
        <p14:creationId xmlns:p14="http://schemas.microsoft.com/office/powerpoint/2010/main" val="3509343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BA926E-9191-4599-9DED-43287E243795}"/>
              </a:ext>
            </a:extLst>
          </p:cNvPr>
          <p:cNvSpPr>
            <a:spLocks noGrp="1"/>
          </p:cNvSpPr>
          <p:nvPr>
            <p:ph type="title"/>
          </p:nvPr>
        </p:nvSpPr>
        <p:spPr/>
        <p:txBody>
          <a:bodyPr>
            <a:normAutofit/>
          </a:bodyPr>
          <a:lstStyle/>
          <a:p>
            <a:pPr algn="ctr"/>
            <a:r>
              <a:rPr lang="nl-NL" sz="6000" dirty="0">
                <a:latin typeface="Lucida Sans" panose="020B0602030504020204" pitchFamily="34" charset="0"/>
              </a:rPr>
              <a:t>OPDRACHT</a:t>
            </a:r>
          </a:p>
        </p:txBody>
      </p:sp>
      <p:sp>
        <p:nvSpPr>
          <p:cNvPr id="3" name="Tijdelijke aanduiding voor inhoud 2">
            <a:extLst>
              <a:ext uri="{FF2B5EF4-FFF2-40B4-BE49-F238E27FC236}">
                <a16:creationId xmlns:a16="http://schemas.microsoft.com/office/drawing/2014/main" id="{513162F4-3A9B-409B-A7F2-EC9F88287942}"/>
              </a:ext>
            </a:extLst>
          </p:cNvPr>
          <p:cNvSpPr>
            <a:spLocks noGrp="1"/>
          </p:cNvSpPr>
          <p:nvPr>
            <p:ph idx="1"/>
          </p:nvPr>
        </p:nvSpPr>
        <p:spPr/>
        <p:txBody>
          <a:bodyPr>
            <a:normAutofit/>
          </a:bodyPr>
          <a:lstStyle/>
          <a:p>
            <a:r>
              <a:rPr lang="nl-NL" sz="4000" dirty="0">
                <a:latin typeface="Lucida Sans" panose="020B0602030504020204" pitchFamily="34" charset="0"/>
              </a:rPr>
              <a:t>Vaardigheden van een verkoopmedewerker onderzoeken</a:t>
            </a:r>
          </a:p>
          <a:p>
            <a:endParaRPr lang="nl-NL" sz="4000" dirty="0">
              <a:latin typeface="Lucida Sans" panose="020B0602030504020204" pitchFamily="34" charset="0"/>
            </a:endParaRPr>
          </a:p>
          <a:p>
            <a:r>
              <a:rPr lang="nl-NL" sz="4000" dirty="0">
                <a:latin typeface="Lucida Sans" panose="020B0602030504020204" pitchFamily="34" charset="0"/>
              </a:rPr>
              <a:t>Probeer aan de hand van het invulblad je medestudenten te beoordelen</a:t>
            </a:r>
          </a:p>
        </p:txBody>
      </p:sp>
    </p:spTree>
    <p:extLst>
      <p:ext uri="{BB962C8B-B14F-4D97-AF65-F5344CB8AC3E}">
        <p14:creationId xmlns:p14="http://schemas.microsoft.com/office/powerpoint/2010/main" val="2681952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5F72BF-A854-4D12-A7F4-7D9F3B58DBB8}"/>
              </a:ext>
            </a:extLst>
          </p:cNvPr>
          <p:cNvSpPr>
            <a:spLocks noGrp="1"/>
          </p:cNvSpPr>
          <p:nvPr>
            <p:ph type="title"/>
          </p:nvPr>
        </p:nvSpPr>
        <p:spPr/>
        <p:txBody>
          <a:bodyPr/>
          <a:lstStyle/>
          <a:p>
            <a:pPr algn="ctr"/>
            <a:r>
              <a:rPr lang="nl-NL" b="1" dirty="0">
                <a:latin typeface="Lucida Sans" panose="020B0602030504020204" pitchFamily="34" charset="0"/>
              </a:rPr>
              <a:t>VERKOOPTECHNIEK</a:t>
            </a:r>
          </a:p>
        </p:txBody>
      </p:sp>
      <p:sp>
        <p:nvSpPr>
          <p:cNvPr id="3" name="Tijdelijke aanduiding voor inhoud 2">
            <a:extLst>
              <a:ext uri="{FF2B5EF4-FFF2-40B4-BE49-F238E27FC236}">
                <a16:creationId xmlns:a16="http://schemas.microsoft.com/office/drawing/2014/main" id="{08D75F00-3DB4-4780-BD7E-B2B99153FF4B}"/>
              </a:ext>
            </a:extLst>
          </p:cNvPr>
          <p:cNvSpPr>
            <a:spLocks noGrp="1"/>
          </p:cNvSpPr>
          <p:nvPr>
            <p:ph idx="1"/>
          </p:nvPr>
        </p:nvSpPr>
        <p:spPr>
          <a:xfrm>
            <a:off x="838200" y="1825625"/>
            <a:ext cx="9910665" cy="4351338"/>
          </a:xfrm>
        </p:spPr>
        <p:txBody>
          <a:bodyPr>
            <a:normAutofit lnSpcReduction="10000"/>
          </a:bodyPr>
          <a:lstStyle/>
          <a:p>
            <a:endParaRPr lang="nl-NL" dirty="0"/>
          </a:p>
          <a:p>
            <a:r>
              <a:rPr lang="nl-NL" sz="3600" dirty="0">
                <a:latin typeface="Lucida Sans" panose="020B0602030504020204" pitchFamily="34" charset="0"/>
              </a:rPr>
              <a:t>Elke klant is koning. Ook een lastige klant</a:t>
            </a:r>
          </a:p>
          <a:p>
            <a:endParaRPr lang="nl-NL" sz="3600" dirty="0">
              <a:latin typeface="Lucida Sans" panose="020B0602030504020204" pitchFamily="34" charset="0"/>
            </a:endParaRPr>
          </a:p>
          <a:p>
            <a:r>
              <a:rPr lang="nl-NL" sz="3600" dirty="0">
                <a:latin typeface="Lucida Sans" panose="020B0602030504020204" pitchFamily="34" charset="0"/>
              </a:rPr>
              <a:t>Ken jezelf!</a:t>
            </a:r>
          </a:p>
          <a:p>
            <a:endParaRPr lang="nl-NL" sz="3600" dirty="0">
              <a:latin typeface="Lucida Sans" panose="020B0602030504020204" pitchFamily="34" charset="0"/>
            </a:endParaRPr>
          </a:p>
          <a:p>
            <a:r>
              <a:rPr lang="nl-NL" sz="3600" dirty="0">
                <a:latin typeface="Lucida Sans" panose="020B0602030504020204" pitchFamily="34" charset="0"/>
              </a:rPr>
              <a:t>Pas als je jezelf goed kent, kun je je verkoophouding en je verkoopvaardigheid verbeteren.</a:t>
            </a:r>
          </a:p>
          <a:p>
            <a:endParaRPr lang="nl-NL" dirty="0"/>
          </a:p>
        </p:txBody>
      </p:sp>
    </p:spTree>
    <p:extLst>
      <p:ext uri="{BB962C8B-B14F-4D97-AF65-F5344CB8AC3E}">
        <p14:creationId xmlns:p14="http://schemas.microsoft.com/office/powerpoint/2010/main" val="2975238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013E50-F40D-4549-9CB3-169DF243CFE6}"/>
              </a:ext>
            </a:extLst>
          </p:cNvPr>
          <p:cNvSpPr>
            <a:spLocks noGrp="1"/>
          </p:cNvSpPr>
          <p:nvPr>
            <p:ph type="title"/>
          </p:nvPr>
        </p:nvSpPr>
        <p:spPr/>
        <p:txBody>
          <a:bodyPr>
            <a:normAutofit/>
          </a:bodyPr>
          <a:lstStyle/>
          <a:p>
            <a:pPr algn="ctr"/>
            <a:r>
              <a:rPr lang="nl-NL" sz="8000" b="1" dirty="0">
                <a:solidFill>
                  <a:srgbClr val="FF0000"/>
                </a:solidFill>
                <a:latin typeface="Lucida Sans" panose="020B0602030504020204" pitchFamily="34" charset="0"/>
              </a:rPr>
              <a:t>HUISWERK</a:t>
            </a:r>
          </a:p>
        </p:txBody>
      </p:sp>
      <p:sp>
        <p:nvSpPr>
          <p:cNvPr id="3" name="Tijdelijke aanduiding voor inhoud 2">
            <a:extLst>
              <a:ext uri="{FF2B5EF4-FFF2-40B4-BE49-F238E27FC236}">
                <a16:creationId xmlns:a16="http://schemas.microsoft.com/office/drawing/2014/main" id="{A14D3601-5F50-4199-AE4C-5F1B7A515307}"/>
              </a:ext>
            </a:extLst>
          </p:cNvPr>
          <p:cNvSpPr>
            <a:spLocks noGrp="1"/>
          </p:cNvSpPr>
          <p:nvPr>
            <p:ph idx="1"/>
          </p:nvPr>
        </p:nvSpPr>
        <p:spPr>
          <a:xfrm>
            <a:off x="838200" y="1825625"/>
            <a:ext cx="10515600" cy="3082277"/>
          </a:xfrm>
        </p:spPr>
        <p:txBody>
          <a:bodyPr/>
          <a:lstStyle/>
          <a:p>
            <a:endParaRPr lang="nl-NL" dirty="0"/>
          </a:p>
          <a:p>
            <a:pPr algn="ctr"/>
            <a:r>
              <a:rPr lang="nl-NL" dirty="0">
                <a:latin typeface="Lucida Sans" panose="020B0602030504020204" pitchFamily="34" charset="0"/>
              </a:rPr>
              <a:t>Bezoek een aantal winkels;</a:t>
            </a:r>
          </a:p>
          <a:p>
            <a:pPr marL="0" indent="0" algn="ctr">
              <a:buNone/>
            </a:pPr>
            <a:endParaRPr lang="nl-NL" dirty="0"/>
          </a:p>
          <a:p>
            <a:pPr marL="0" indent="0" algn="ctr">
              <a:buNone/>
            </a:pPr>
            <a:r>
              <a:rPr lang="nl-NL" dirty="0"/>
              <a:t> </a:t>
            </a:r>
            <a:r>
              <a:rPr lang="nl-NL" dirty="0">
                <a:latin typeface="Lucida Sans" panose="020B0602030504020204" pitchFamily="34" charset="0"/>
              </a:rPr>
              <a:t>Volgende week heb je een voorbeeld van een winkel waar je goed ontvangen bent en je hebt een voorbeeld van een winkel waar je niet goed bent ontvangen.</a:t>
            </a:r>
          </a:p>
          <a:p>
            <a:pPr marL="514350" indent="-514350" algn="ctr">
              <a:buFont typeface="+mj-lt"/>
              <a:buAutoNum type="arabicPeriod"/>
            </a:pPr>
            <a:endParaRPr lang="nl-NL" dirty="0"/>
          </a:p>
        </p:txBody>
      </p:sp>
      <p:pic>
        <p:nvPicPr>
          <p:cNvPr id="5122" name="Picture 2" descr="Afbeeldingsresultaat voor telefoonwinkel">
            <a:extLst>
              <a:ext uri="{FF2B5EF4-FFF2-40B4-BE49-F238E27FC236}">
                <a16:creationId xmlns:a16="http://schemas.microsoft.com/office/drawing/2014/main" id="{571BEFC4-9E41-49E0-B918-ECA7DC11E0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4784" y="4585995"/>
            <a:ext cx="2668555" cy="2001416"/>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Afbeeldingsresultaat voor kledingwinkel">
            <a:extLst>
              <a:ext uri="{FF2B5EF4-FFF2-40B4-BE49-F238E27FC236}">
                <a16:creationId xmlns:a16="http://schemas.microsoft.com/office/drawing/2014/main" id="{602A56C0-6BE5-4FDB-886A-F23373BBA8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8530" y="4585995"/>
            <a:ext cx="3368352" cy="2001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806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CBDD44-38B0-44E6-BC5E-5525368EF00F}"/>
              </a:ext>
            </a:extLst>
          </p:cNvPr>
          <p:cNvSpPr>
            <a:spLocks noGrp="1"/>
          </p:cNvSpPr>
          <p:nvPr>
            <p:ph type="title"/>
          </p:nvPr>
        </p:nvSpPr>
        <p:spPr>
          <a:xfrm>
            <a:off x="838200" y="365125"/>
            <a:ext cx="10515600" cy="1325563"/>
          </a:xfrm>
        </p:spPr>
        <p:txBody>
          <a:bodyPr/>
          <a:lstStyle/>
          <a:p>
            <a:pPr algn="ctr"/>
            <a:r>
              <a:rPr lang="nl-NL" b="1" dirty="0">
                <a:latin typeface="Lucida Sans" panose="020B0602030504020204" pitchFamily="34" charset="0"/>
              </a:rPr>
              <a:t>WETGEVING RONDOM VERKOPEN</a:t>
            </a:r>
          </a:p>
        </p:txBody>
      </p:sp>
      <p:sp>
        <p:nvSpPr>
          <p:cNvPr id="3" name="Tijdelijke aanduiding voor inhoud 2">
            <a:extLst>
              <a:ext uri="{FF2B5EF4-FFF2-40B4-BE49-F238E27FC236}">
                <a16:creationId xmlns:a16="http://schemas.microsoft.com/office/drawing/2014/main" id="{1B31DD66-580A-45BA-B4D0-EF9B45D31360}"/>
              </a:ext>
            </a:extLst>
          </p:cNvPr>
          <p:cNvSpPr>
            <a:spLocks noGrp="1"/>
          </p:cNvSpPr>
          <p:nvPr>
            <p:ph idx="1"/>
          </p:nvPr>
        </p:nvSpPr>
        <p:spPr>
          <a:xfrm>
            <a:off x="838200" y="3112851"/>
            <a:ext cx="10515600" cy="3643056"/>
          </a:xfrm>
        </p:spPr>
        <p:txBody>
          <a:bodyPr>
            <a:normAutofit/>
          </a:bodyPr>
          <a:lstStyle/>
          <a:p>
            <a:r>
              <a:rPr lang="nl-NL" dirty="0">
                <a:latin typeface="Lucida Sans" panose="020B0602030504020204" pitchFamily="34" charset="0"/>
              </a:rPr>
              <a:t>Als medewerker of als bedrijfsleider ga je zowel dier </a:t>
            </a:r>
            <a:r>
              <a:rPr lang="nl-NL" dirty="0" err="1">
                <a:latin typeface="Lucida Sans" panose="020B0602030504020204" pitchFamily="34" charset="0"/>
              </a:rPr>
              <a:t>benodigheden</a:t>
            </a:r>
            <a:r>
              <a:rPr lang="nl-NL" dirty="0">
                <a:latin typeface="Lucida Sans" panose="020B0602030504020204" pitchFamily="34" charset="0"/>
              </a:rPr>
              <a:t> als dieren verkopen.</a:t>
            </a:r>
          </a:p>
          <a:p>
            <a:endParaRPr lang="nl-NL" dirty="0">
              <a:latin typeface="Lucida Sans" panose="020B0602030504020204" pitchFamily="34" charset="0"/>
            </a:endParaRPr>
          </a:p>
          <a:p>
            <a:r>
              <a:rPr lang="nl-NL" dirty="0">
                <a:latin typeface="Lucida Sans" panose="020B0602030504020204" pitchFamily="34" charset="0"/>
              </a:rPr>
              <a:t>Met name omtrent de verkoop van dieren is veel te doen. Daarom is er een speciale wet Dieren t.w.</a:t>
            </a:r>
            <a:r>
              <a:rPr lang="nl-NL" i="1" u="sng" dirty="0">
                <a:solidFill>
                  <a:srgbClr val="FF0000"/>
                </a:solidFill>
                <a:latin typeface="Lucida Sans" panose="020B0602030504020204" pitchFamily="34" charset="0"/>
              </a:rPr>
              <a:t> Art. 2.1 Wet Dieren (2013)</a:t>
            </a:r>
          </a:p>
          <a:p>
            <a:endParaRPr lang="nl-NL" i="1" u="sng" dirty="0">
              <a:solidFill>
                <a:srgbClr val="FF0000"/>
              </a:solidFill>
            </a:endParaRPr>
          </a:p>
        </p:txBody>
      </p:sp>
      <p:pic>
        <p:nvPicPr>
          <p:cNvPr id="3076" name="Picture 4" descr="Afbeeldingsresultaat voor wetgeving">
            <a:extLst>
              <a:ext uri="{FF2B5EF4-FFF2-40B4-BE49-F238E27FC236}">
                <a16:creationId xmlns:a16="http://schemas.microsoft.com/office/drawing/2014/main" id="{465E8946-6FFB-443E-A1D4-B99A2F39BD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4647" y="1285875"/>
            <a:ext cx="2101173" cy="1661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1881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C03C10-0A2F-4C83-B59B-12F9C32E2961}"/>
              </a:ext>
            </a:extLst>
          </p:cNvPr>
          <p:cNvSpPr>
            <a:spLocks noGrp="1"/>
          </p:cNvSpPr>
          <p:nvPr>
            <p:ph type="title"/>
          </p:nvPr>
        </p:nvSpPr>
        <p:spPr/>
        <p:txBody>
          <a:bodyPr/>
          <a:lstStyle/>
          <a:p>
            <a:pPr algn="ctr"/>
            <a:r>
              <a:rPr lang="nl-NL" b="1" i="1" u="sng" dirty="0">
                <a:solidFill>
                  <a:srgbClr val="FF0000"/>
                </a:solidFill>
              </a:rPr>
              <a:t>Art. 2.1 Wet Dieren (2013)</a:t>
            </a:r>
            <a:br>
              <a:rPr lang="nl-NL" b="1" i="1" u="sng" dirty="0">
                <a:solidFill>
                  <a:srgbClr val="FF0000"/>
                </a:solidFill>
              </a:rPr>
            </a:br>
            <a:endParaRPr lang="nl-NL" b="1" dirty="0"/>
          </a:p>
        </p:txBody>
      </p:sp>
      <p:sp>
        <p:nvSpPr>
          <p:cNvPr id="3" name="Tijdelijke aanduiding voor inhoud 2">
            <a:extLst>
              <a:ext uri="{FF2B5EF4-FFF2-40B4-BE49-F238E27FC236}">
                <a16:creationId xmlns:a16="http://schemas.microsoft.com/office/drawing/2014/main" id="{D9FE485D-7866-4C54-8B81-E03742273AB6}"/>
              </a:ext>
            </a:extLst>
          </p:cNvPr>
          <p:cNvSpPr>
            <a:spLocks noGrp="1"/>
          </p:cNvSpPr>
          <p:nvPr>
            <p:ph idx="1"/>
          </p:nvPr>
        </p:nvSpPr>
        <p:spPr>
          <a:xfrm>
            <a:off x="838200" y="1690688"/>
            <a:ext cx="10515600" cy="5651145"/>
          </a:xfrm>
        </p:spPr>
        <p:txBody>
          <a:bodyPr>
            <a:normAutofit/>
          </a:bodyPr>
          <a:lstStyle/>
          <a:p>
            <a:r>
              <a:rPr lang="nl-NL" dirty="0">
                <a:latin typeface="Lucida Sans" panose="020B0602030504020204" pitchFamily="34" charset="0"/>
              </a:rPr>
              <a:t>In deze Wet dieren staat de </a:t>
            </a:r>
            <a:r>
              <a:rPr lang="nl-NL" b="1" dirty="0">
                <a:latin typeface="Lucida Sans" panose="020B0602030504020204" pitchFamily="34" charset="0"/>
              </a:rPr>
              <a:t>intrinsieke waarde </a:t>
            </a:r>
            <a:r>
              <a:rPr lang="nl-NL" dirty="0">
                <a:latin typeface="Lucida Sans" panose="020B0602030504020204" pitchFamily="34" charset="0"/>
              </a:rPr>
              <a:t>van het dier centraal. Dit betekent dat dieren een eigen waarde hebben. Dieren zijn wezens met gevoel. Dierenwelzijn gaat over de kwaliteit van het leven van dieren.</a:t>
            </a:r>
          </a:p>
          <a:p>
            <a:endParaRPr lang="nl-NL" dirty="0">
              <a:latin typeface="Lucida Sans" panose="020B0602030504020204" pitchFamily="34" charset="0"/>
            </a:endParaRPr>
          </a:p>
          <a:p>
            <a:r>
              <a:rPr lang="nl-NL" dirty="0">
                <a:latin typeface="Lucida Sans" panose="020B0602030504020204" pitchFamily="34" charset="0"/>
              </a:rPr>
              <a:t>In het </a:t>
            </a:r>
            <a:r>
              <a:rPr lang="nl-NL" dirty="0">
                <a:solidFill>
                  <a:srgbClr val="FF0000"/>
                </a:solidFill>
                <a:latin typeface="Lucida Sans" panose="020B0602030504020204" pitchFamily="34" charset="0"/>
              </a:rPr>
              <a:t>Besluit Houders van Dieren </a:t>
            </a:r>
            <a:r>
              <a:rPr lang="nl-NL" dirty="0">
                <a:latin typeface="Lucida Sans" panose="020B0602030504020204" pitchFamily="34" charset="0"/>
              </a:rPr>
              <a:t>staan de regels voor de bedrijfsmatige activiteiten met dieren.</a:t>
            </a:r>
          </a:p>
          <a:p>
            <a:r>
              <a:rPr lang="nl-NL" dirty="0">
                <a:latin typeface="Lucida Sans" panose="020B0602030504020204" pitchFamily="34" charset="0"/>
              </a:rPr>
              <a:t>Bv. De bedrijfsmatige opvang, de verkoop en het fokken van dieren</a:t>
            </a:r>
          </a:p>
          <a:p>
            <a:endParaRPr lang="nl-NL" dirty="0">
              <a:latin typeface="Lucida Sans" panose="020B0602030504020204" pitchFamily="34" charset="0"/>
            </a:endParaRPr>
          </a:p>
          <a:p>
            <a:endParaRPr lang="nl-NL" dirty="0"/>
          </a:p>
          <a:p>
            <a:endParaRPr lang="nl-NL" dirty="0"/>
          </a:p>
        </p:txBody>
      </p:sp>
    </p:spTree>
    <p:extLst>
      <p:ext uri="{BB962C8B-B14F-4D97-AF65-F5344CB8AC3E}">
        <p14:creationId xmlns:p14="http://schemas.microsoft.com/office/powerpoint/2010/main" val="944587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298259-FE09-4A5C-A8EE-8E40F0D69DBC}"/>
              </a:ext>
            </a:extLst>
          </p:cNvPr>
          <p:cNvSpPr>
            <a:spLocks noGrp="1"/>
          </p:cNvSpPr>
          <p:nvPr>
            <p:ph type="title"/>
          </p:nvPr>
        </p:nvSpPr>
        <p:spPr/>
        <p:txBody>
          <a:bodyPr>
            <a:normAutofit/>
          </a:bodyPr>
          <a:lstStyle/>
          <a:p>
            <a:pPr algn="ctr"/>
            <a:r>
              <a:rPr lang="nl-NL" sz="6000" dirty="0">
                <a:latin typeface="Lucida Sans" panose="020B0602030504020204" pitchFamily="34" charset="0"/>
              </a:rPr>
              <a:t>OPDRACHT</a:t>
            </a:r>
          </a:p>
        </p:txBody>
      </p:sp>
      <p:sp>
        <p:nvSpPr>
          <p:cNvPr id="3" name="Tijdelijke aanduiding voor inhoud 2">
            <a:extLst>
              <a:ext uri="{FF2B5EF4-FFF2-40B4-BE49-F238E27FC236}">
                <a16:creationId xmlns:a16="http://schemas.microsoft.com/office/drawing/2014/main" id="{44D65835-D049-40C3-9E7D-7F4EBC49B472}"/>
              </a:ext>
            </a:extLst>
          </p:cNvPr>
          <p:cNvSpPr>
            <a:spLocks noGrp="1"/>
          </p:cNvSpPr>
          <p:nvPr>
            <p:ph idx="1"/>
          </p:nvPr>
        </p:nvSpPr>
        <p:spPr/>
        <p:txBody>
          <a:bodyPr>
            <a:normAutofit lnSpcReduction="10000"/>
          </a:bodyPr>
          <a:lstStyle/>
          <a:p>
            <a:r>
              <a:rPr lang="nl-NL" dirty="0">
                <a:latin typeface="Lucida Sans" panose="020B0602030504020204" pitchFamily="34" charset="0"/>
              </a:rPr>
              <a:t>Zoek in het </a:t>
            </a:r>
            <a:r>
              <a:rPr lang="nl-NL" dirty="0">
                <a:solidFill>
                  <a:srgbClr val="FF0000"/>
                </a:solidFill>
                <a:latin typeface="Lucida Sans" panose="020B0602030504020204" pitchFamily="34" charset="0"/>
              </a:rPr>
              <a:t>BESLUIT HOUDERS VAN DIEREN </a:t>
            </a:r>
            <a:r>
              <a:rPr lang="nl-NL" dirty="0">
                <a:latin typeface="Lucida Sans" panose="020B0602030504020204" pitchFamily="34" charset="0"/>
              </a:rPr>
              <a:t>op;</a:t>
            </a:r>
          </a:p>
          <a:p>
            <a:endParaRPr lang="nl-NL" dirty="0">
              <a:latin typeface="Lucida Sans" panose="020B0602030504020204" pitchFamily="34" charset="0"/>
            </a:endParaRPr>
          </a:p>
          <a:p>
            <a:r>
              <a:rPr lang="nl-NL" dirty="0">
                <a:latin typeface="Lucida Sans" panose="020B0602030504020204" pitchFamily="34" charset="0"/>
              </a:rPr>
              <a:t>Mag de verkoopmedewerker de pups in de etalage zetten van zijn winkel?</a:t>
            </a:r>
          </a:p>
          <a:p>
            <a:r>
              <a:rPr lang="nl-NL" dirty="0">
                <a:latin typeface="Lucida Sans" panose="020B0602030504020204" pitchFamily="34" charset="0"/>
              </a:rPr>
              <a:t>Guusje van 11 jaar heeft geld gespaard om een cavia te kopen. Mogen wij de cavia als verkoopmedewerker van een dierenwinkel aan haar verkopen?</a:t>
            </a:r>
          </a:p>
          <a:p>
            <a:r>
              <a:rPr lang="nl-NL" dirty="0">
                <a:latin typeface="Lucida Sans" panose="020B0602030504020204" pitchFamily="34" charset="0"/>
              </a:rPr>
              <a:t>Welke informatie moet de verkoopmedewerker aan Jan (41jr) meegeven die een konijn in de winkel heeft gekocht.</a:t>
            </a:r>
          </a:p>
        </p:txBody>
      </p:sp>
    </p:spTree>
    <p:extLst>
      <p:ext uri="{BB962C8B-B14F-4D97-AF65-F5344CB8AC3E}">
        <p14:creationId xmlns:p14="http://schemas.microsoft.com/office/powerpoint/2010/main" val="2725351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E2CE0C-0508-4C92-BDEE-DC3765FE59A1}"/>
              </a:ext>
            </a:extLst>
          </p:cNvPr>
          <p:cNvSpPr>
            <a:spLocks noGrp="1"/>
          </p:cNvSpPr>
          <p:nvPr>
            <p:ph type="title"/>
          </p:nvPr>
        </p:nvSpPr>
        <p:spPr/>
        <p:txBody>
          <a:bodyPr/>
          <a:lstStyle/>
          <a:p>
            <a:pPr algn="ctr"/>
            <a:r>
              <a:rPr lang="nl-NL" b="1" dirty="0">
                <a:latin typeface="Lucida Sans" panose="020B0602030504020204" pitchFamily="34" charset="0"/>
              </a:rPr>
              <a:t>Vervolg; Wetgeving rondom verkopen</a:t>
            </a:r>
          </a:p>
        </p:txBody>
      </p:sp>
      <p:sp>
        <p:nvSpPr>
          <p:cNvPr id="3" name="Tijdelijke aanduiding voor inhoud 2">
            <a:extLst>
              <a:ext uri="{FF2B5EF4-FFF2-40B4-BE49-F238E27FC236}">
                <a16:creationId xmlns:a16="http://schemas.microsoft.com/office/drawing/2014/main" id="{9CCB6EE6-38DE-411D-8229-CC5230231FBB}"/>
              </a:ext>
            </a:extLst>
          </p:cNvPr>
          <p:cNvSpPr>
            <a:spLocks noGrp="1"/>
          </p:cNvSpPr>
          <p:nvPr>
            <p:ph idx="1"/>
          </p:nvPr>
        </p:nvSpPr>
        <p:spPr/>
        <p:txBody>
          <a:bodyPr/>
          <a:lstStyle/>
          <a:p>
            <a:r>
              <a:rPr lang="nl-NL" u="sng" dirty="0">
                <a:latin typeface="Lucida Sans" panose="020B0602030504020204" pitchFamily="34" charset="0"/>
              </a:rPr>
              <a:t>Eisen;</a:t>
            </a:r>
          </a:p>
          <a:p>
            <a:r>
              <a:rPr lang="nl-NL" dirty="0">
                <a:latin typeface="Lucida Sans" panose="020B0602030504020204" pitchFamily="34" charset="0"/>
              </a:rPr>
              <a:t>1. </a:t>
            </a:r>
            <a:r>
              <a:rPr lang="nl-NL" dirty="0">
                <a:solidFill>
                  <a:srgbClr val="FF0000"/>
                </a:solidFill>
                <a:latin typeface="Lucida Sans" panose="020B0602030504020204" pitchFamily="34" charset="0"/>
              </a:rPr>
              <a:t>Bewijs van vakbekwaamheid</a:t>
            </a:r>
          </a:p>
          <a:p>
            <a:r>
              <a:rPr lang="nl-NL" dirty="0">
                <a:latin typeface="Lucida Sans" panose="020B0602030504020204" pitchFamily="34" charset="0"/>
              </a:rPr>
              <a:t>Het Bewijs van vakbekwaamheid moet worden geregistreerd bij de Rijksdienst voor ondernemend Nederland.</a:t>
            </a:r>
          </a:p>
          <a:p>
            <a:r>
              <a:rPr lang="nl-NL" dirty="0">
                <a:latin typeface="Lucida Sans" panose="020B0602030504020204" pitchFamily="34" charset="0"/>
              </a:rPr>
              <a:t>2. Soms moet een </a:t>
            </a:r>
            <a:r>
              <a:rPr lang="nl-NL" dirty="0">
                <a:solidFill>
                  <a:srgbClr val="FF0000"/>
                </a:solidFill>
                <a:latin typeface="Lucida Sans" panose="020B0602030504020204" pitchFamily="34" charset="0"/>
              </a:rPr>
              <a:t>milieuvergunning van de gemeente </a:t>
            </a:r>
            <a:r>
              <a:rPr lang="nl-NL" dirty="0">
                <a:latin typeface="Lucida Sans" panose="020B0602030504020204" pitchFamily="34" charset="0"/>
              </a:rPr>
              <a:t>nodig.</a:t>
            </a:r>
          </a:p>
          <a:p>
            <a:endParaRPr lang="nl-NL" dirty="0"/>
          </a:p>
        </p:txBody>
      </p:sp>
    </p:spTree>
    <p:extLst>
      <p:ext uri="{BB962C8B-B14F-4D97-AF65-F5344CB8AC3E}">
        <p14:creationId xmlns:p14="http://schemas.microsoft.com/office/powerpoint/2010/main" val="533229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E86080-C083-428F-B489-731EB9AC215F}"/>
              </a:ext>
            </a:extLst>
          </p:cNvPr>
          <p:cNvSpPr>
            <a:spLocks noGrp="1"/>
          </p:cNvSpPr>
          <p:nvPr>
            <p:ph type="title"/>
          </p:nvPr>
        </p:nvSpPr>
        <p:spPr/>
        <p:txBody>
          <a:bodyPr/>
          <a:lstStyle/>
          <a:p>
            <a:pPr algn="ctr"/>
            <a:r>
              <a:rPr lang="nl-NL" b="1" dirty="0">
                <a:latin typeface="Lucida Sans" panose="020B0602030504020204" pitchFamily="34" charset="0"/>
              </a:rPr>
              <a:t>Vervolg; wetgeving rondom verkopen</a:t>
            </a:r>
          </a:p>
        </p:txBody>
      </p:sp>
      <p:sp>
        <p:nvSpPr>
          <p:cNvPr id="3" name="Tijdelijke aanduiding voor inhoud 2">
            <a:extLst>
              <a:ext uri="{FF2B5EF4-FFF2-40B4-BE49-F238E27FC236}">
                <a16:creationId xmlns:a16="http://schemas.microsoft.com/office/drawing/2014/main" id="{92FA1D6E-7797-469D-AFD8-F74073AD5B7E}"/>
              </a:ext>
            </a:extLst>
          </p:cNvPr>
          <p:cNvSpPr>
            <a:spLocks noGrp="1"/>
          </p:cNvSpPr>
          <p:nvPr>
            <p:ph idx="1"/>
          </p:nvPr>
        </p:nvSpPr>
        <p:spPr/>
        <p:txBody>
          <a:bodyPr>
            <a:normAutofit/>
          </a:bodyPr>
          <a:lstStyle/>
          <a:p>
            <a:r>
              <a:rPr lang="nl-NL" dirty="0">
                <a:latin typeface="Lucida Sans" panose="020B0602030504020204" pitchFamily="34" charset="0"/>
              </a:rPr>
              <a:t>Je mag een dier niet te jong weghalen bij de ouder. Er gelden </a:t>
            </a:r>
            <a:r>
              <a:rPr lang="nl-NL" dirty="0">
                <a:solidFill>
                  <a:srgbClr val="FF0000"/>
                </a:solidFill>
                <a:latin typeface="Lucida Sans" panose="020B0602030504020204" pitchFamily="34" charset="0"/>
              </a:rPr>
              <a:t>minimumleeftijden</a:t>
            </a:r>
            <a:r>
              <a:rPr lang="nl-NL" dirty="0">
                <a:latin typeface="Lucida Sans" panose="020B0602030504020204" pitchFamily="34" charset="0"/>
              </a:rPr>
              <a:t> voor de honden, katten, papapaai-</a:t>
            </a:r>
            <a:r>
              <a:rPr lang="nl-NL" dirty="0" err="1">
                <a:latin typeface="Lucida Sans" panose="020B0602030504020204" pitchFamily="34" charset="0"/>
              </a:rPr>
              <a:t>achtigen</a:t>
            </a:r>
            <a:r>
              <a:rPr lang="nl-NL" dirty="0">
                <a:latin typeface="Lucida Sans" panose="020B0602030504020204" pitchFamily="34" charset="0"/>
              </a:rPr>
              <a:t> en varkens.</a:t>
            </a:r>
          </a:p>
          <a:p>
            <a:r>
              <a:rPr lang="nl-NL" dirty="0">
                <a:latin typeface="Lucida Sans" panose="020B0602030504020204" pitchFamily="34" charset="0"/>
              </a:rPr>
              <a:t>Niet alle dieren mogen als huisdier gehouden worden. Er was een </a:t>
            </a:r>
            <a:r>
              <a:rPr lang="nl-NL" dirty="0">
                <a:solidFill>
                  <a:srgbClr val="FF0000"/>
                </a:solidFill>
                <a:latin typeface="Lucida Sans" panose="020B0602030504020204" pitchFamily="34" charset="0"/>
              </a:rPr>
              <a:t>Positieflijst </a:t>
            </a:r>
            <a:r>
              <a:rPr lang="nl-NL" dirty="0">
                <a:latin typeface="Lucida Sans" panose="020B0602030504020204" pitchFamily="34" charset="0"/>
              </a:rPr>
              <a:t>voor zoogdieren. Er komt nog een lijst voor vogels en reptielen.</a:t>
            </a:r>
          </a:p>
          <a:p>
            <a:r>
              <a:rPr lang="nl-NL" dirty="0">
                <a:solidFill>
                  <a:srgbClr val="FF0000"/>
                </a:solidFill>
                <a:latin typeface="Lucida Sans" panose="020B0602030504020204" pitchFamily="34" charset="0"/>
              </a:rPr>
              <a:t>CITES-Verdrag; </a:t>
            </a:r>
          </a:p>
        </p:txBody>
      </p:sp>
    </p:spTree>
    <p:extLst>
      <p:ext uri="{BB962C8B-B14F-4D97-AF65-F5344CB8AC3E}">
        <p14:creationId xmlns:p14="http://schemas.microsoft.com/office/powerpoint/2010/main" val="1166719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570082-BF5C-4984-B291-89FD926DACF8}"/>
              </a:ext>
            </a:extLst>
          </p:cNvPr>
          <p:cNvSpPr>
            <a:spLocks noGrp="1"/>
          </p:cNvSpPr>
          <p:nvPr>
            <p:ph type="title"/>
          </p:nvPr>
        </p:nvSpPr>
        <p:spPr/>
        <p:txBody>
          <a:bodyPr/>
          <a:lstStyle/>
          <a:p>
            <a:r>
              <a:rPr lang="nl-NL" dirty="0">
                <a:solidFill>
                  <a:srgbClr val="FF0000"/>
                </a:solidFill>
                <a:latin typeface="Lucida Sans" panose="020B0602030504020204" pitchFamily="34" charset="0"/>
              </a:rPr>
              <a:t>CITES-VERDRAG</a:t>
            </a:r>
          </a:p>
        </p:txBody>
      </p:sp>
      <p:sp>
        <p:nvSpPr>
          <p:cNvPr id="3" name="Tijdelijke aanduiding voor inhoud 2">
            <a:extLst>
              <a:ext uri="{FF2B5EF4-FFF2-40B4-BE49-F238E27FC236}">
                <a16:creationId xmlns:a16="http://schemas.microsoft.com/office/drawing/2014/main" id="{500AE266-57DD-48E0-B307-6839243FC307}"/>
              </a:ext>
            </a:extLst>
          </p:cNvPr>
          <p:cNvSpPr>
            <a:spLocks noGrp="1"/>
          </p:cNvSpPr>
          <p:nvPr>
            <p:ph idx="1"/>
          </p:nvPr>
        </p:nvSpPr>
        <p:spPr>
          <a:xfrm>
            <a:off x="838200" y="1825625"/>
            <a:ext cx="10515600" cy="3091608"/>
          </a:xfrm>
        </p:spPr>
        <p:txBody>
          <a:bodyPr/>
          <a:lstStyle/>
          <a:p>
            <a:r>
              <a:rPr lang="nl-NL" dirty="0"/>
              <a:t>Verschillende landen hebben afspraken gemaakt over beschermde dieren en planten. Dieren die op de CITES lijst staan mogen niet zomaar  gehouden, verzameld of verhandeld worden.</a:t>
            </a:r>
          </a:p>
          <a:p>
            <a:endParaRPr lang="nl-NL" dirty="0"/>
          </a:p>
          <a:p>
            <a:r>
              <a:rPr lang="nl-NL" dirty="0"/>
              <a:t>De lijst bestaat uit 3 bijlages. Dieren die op bijlage A staan de ernstig bedreigde diersoorten. Op bijlage 2 en 3 staan de dieren die bedreigd zijn maar onder voorwaarden mogen worden ingevoerd.</a:t>
            </a:r>
          </a:p>
          <a:p>
            <a:endParaRPr lang="nl-NL" dirty="0"/>
          </a:p>
        </p:txBody>
      </p:sp>
      <p:pic>
        <p:nvPicPr>
          <p:cNvPr id="1028" name="Picture 4" descr="Afbeeldingsresultaat voor cites logo">
            <a:extLst>
              <a:ext uri="{FF2B5EF4-FFF2-40B4-BE49-F238E27FC236}">
                <a16:creationId xmlns:a16="http://schemas.microsoft.com/office/drawing/2014/main" id="{D5FC835C-B200-4CA7-BF8B-073E3FAB0C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8351" y="4851918"/>
            <a:ext cx="3657600" cy="1800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8962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F880EA-5B04-4A25-B6BC-BBB718D6CB59}"/>
              </a:ext>
            </a:extLst>
          </p:cNvPr>
          <p:cNvSpPr>
            <a:spLocks noGrp="1"/>
          </p:cNvSpPr>
          <p:nvPr>
            <p:ph type="title"/>
          </p:nvPr>
        </p:nvSpPr>
        <p:spPr/>
        <p:txBody>
          <a:bodyPr/>
          <a:lstStyle/>
          <a:p>
            <a:pPr algn="ctr"/>
            <a:r>
              <a:rPr lang="nl-NL" b="1" dirty="0">
                <a:latin typeface="Lucida Sans" panose="020B0602030504020204" pitchFamily="34" charset="0"/>
              </a:rPr>
              <a:t>Vervolg; Wetgeving rondom verkopen</a:t>
            </a:r>
          </a:p>
        </p:txBody>
      </p:sp>
      <p:sp>
        <p:nvSpPr>
          <p:cNvPr id="3" name="Tijdelijke aanduiding voor inhoud 2">
            <a:extLst>
              <a:ext uri="{FF2B5EF4-FFF2-40B4-BE49-F238E27FC236}">
                <a16:creationId xmlns:a16="http://schemas.microsoft.com/office/drawing/2014/main" id="{7BF78745-90F4-4127-A4C2-7E371873DF47}"/>
              </a:ext>
            </a:extLst>
          </p:cNvPr>
          <p:cNvSpPr>
            <a:spLocks noGrp="1"/>
          </p:cNvSpPr>
          <p:nvPr>
            <p:ph idx="1"/>
          </p:nvPr>
        </p:nvSpPr>
        <p:spPr/>
        <p:txBody>
          <a:bodyPr>
            <a:normAutofit fontScale="92500" lnSpcReduction="20000"/>
          </a:bodyPr>
          <a:lstStyle/>
          <a:p>
            <a:r>
              <a:rPr lang="nl-NL" sz="3000" u="sng" dirty="0">
                <a:solidFill>
                  <a:srgbClr val="FF0000"/>
                </a:solidFill>
                <a:latin typeface="Lucida Sans" panose="020B0602030504020204" pitchFamily="34" charset="0"/>
              </a:rPr>
              <a:t>Garantie op een dier</a:t>
            </a:r>
            <a:r>
              <a:rPr lang="nl-NL" sz="3000" u="sng" dirty="0">
                <a:latin typeface="Lucida Sans" panose="020B0602030504020204" pitchFamily="34" charset="0"/>
              </a:rPr>
              <a:t>;</a:t>
            </a:r>
          </a:p>
          <a:p>
            <a:r>
              <a:rPr lang="nl-NL" sz="3000" dirty="0">
                <a:latin typeface="Lucida Sans" panose="020B0602030504020204" pitchFamily="34" charset="0"/>
              </a:rPr>
              <a:t>In het recht rond koop en verkoop is een dier nog steeds gewoon een ding. Dus het kopen van een dier is voor de wet hetzelfde als het kopen van een televisie, koelkast of auto.</a:t>
            </a:r>
          </a:p>
          <a:p>
            <a:endParaRPr lang="nl-NL" sz="3000" dirty="0">
              <a:latin typeface="Lucida Sans" panose="020B0602030504020204" pitchFamily="34" charset="0"/>
            </a:endParaRPr>
          </a:p>
          <a:p>
            <a:r>
              <a:rPr lang="nl-NL" sz="3000" dirty="0">
                <a:latin typeface="Lucida Sans" panose="020B0602030504020204" pitchFamily="34" charset="0"/>
              </a:rPr>
              <a:t>Als de koper in de </a:t>
            </a:r>
            <a:r>
              <a:rPr lang="nl-NL" sz="3000" dirty="0">
                <a:solidFill>
                  <a:srgbClr val="FF0000"/>
                </a:solidFill>
                <a:latin typeface="Lucida Sans" panose="020B0602030504020204" pitchFamily="34" charset="0"/>
              </a:rPr>
              <a:t>eerste zes maanden </a:t>
            </a:r>
            <a:r>
              <a:rPr lang="nl-NL" sz="3000" dirty="0">
                <a:latin typeface="Lucida Sans" panose="020B0602030504020204" pitchFamily="34" charset="0"/>
              </a:rPr>
              <a:t>na de aankoop van het dier het dier terugbrengt moet de verkoper aantonen dat het dier het gebrek niet had toen hij/zij het verkocht.</a:t>
            </a:r>
          </a:p>
          <a:p>
            <a:r>
              <a:rPr lang="nl-NL" sz="3000" dirty="0">
                <a:latin typeface="Lucida Sans" panose="020B0602030504020204" pitchFamily="34" charset="0"/>
              </a:rPr>
              <a:t>Als de koper </a:t>
            </a:r>
            <a:r>
              <a:rPr lang="nl-NL" sz="3000" dirty="0">
                <a:solidFill>
                  <a:srgbClr val="FF0000"/>
                </a:solidFill>
                <a:latin typeface="Lucida Sans" panose="020B0602030504020204" pitchFamily="34" charset="0"/>
              </a:rPr>
              <a:t>na zes maanden </a:t>
            </a:r>
            <a:r>
              <a:rPr lang="nl-NL" sz="3000" dirty="0">
                <a:latin typeface="Lucida Sans" panose="020B0602030504020204" pitchFamily="34" charset="0"/>
              </a:rPr>
              <a:t>het dier terugbrengt dan moet de koper aantonen dat het gebrek al aanwezig was toen het dier verkocht werd.</a:t>
            </a:r>
          </a:p>
          <a:p>
            <a:endParaRPr lang="nl-NL" sz="3000" dirty="0">
              <a:latin typeface="Lucida Sans" panose="020B0602030504020204" pitchFamily="34" charset="0"/>
            </a:endParaRPr>
          </a:p>
          <a:p>
            <a:endParaRPr lang="nl-NL" dirty="0"/>
          </a:p>
          <a:p>
            <a:endParaRPr lang="nl-NL" dirty="0"/>
          </a:p>
          <a:p>
            <a:endParaRPr lang="nl-NL" dirty="0"/>
          </a:p>
        </p:txBody>
      </p:sp>
    </p:spTree>
    <p:extLst>
      <p:ext uri="{BB962C8B-B14F-4D97-AF65-F5344CB8AC3E}">
        <p14:creationId xmlns:p14="http://schemas.microsoft.com/office/powerpoint/2010/main" val="262364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965</TotalTime>
  <Words>853</Words>
  <Application>Microsoft Office PowerPoint</Application>
  <PresentationFormat>Breedbeeld</PresentationFormat>
  <Paragraphs>108</Paragraphs>
  <Slides>22</Slides>
  <Notes>2</Notes>
  <HiddenSlides>0</HiddenSlides>
  <MMClips>1</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22</vt:i4>
      </vt:variant>
    </vt:vector>
  </HeadingPairs>
  <TitlesOfParts>
    <vt:vector size="27" baseType="lpstr">
      <vt:lpstr>Arial</vt:lpstr>
      <vt:lpstr>Calibri</vt:lpstr>
      <vt:lpstr>Calibri Light</vt:lpstr>
      <vt:lpstr>Lucida Sans</vt:lpstr>
      <vt:lpstr>Kantoorthema</vt:lpstr>
      <vt:lpstr>VERKOPEN</vt:lpstr>
      <vt:lpstr>VERKOPEN</vt:lpstr>
      <vt:lpstr>WETGEVING RONDOM VERKOPEN</vt:lpstr>
      <vt:lpstr>Art. 2.1 Wet Dieren (2013) </vt:lpstr>
      <vt:lpstr>OPDRACHT</vt:lpstr>
      <vt:lpstr>Vervolg; Wetgeving rondom verkopen</vt:lpstr>
      <vt:lpstr>Vervolg; wetgeving rondom verkopen</vt:lpstr>
      <vt:lpstr>CITES-VERDRAG</vt:lpstr>
      <vt:lpstr>Vervolg; Wetgeving rondom verkopen</vt:lpstr>
      <vt:lpstr>OPDRACHT</vt:lpstr>
      <vt:lpstr>VERKOPEN</vt:lpstr>
      <vt:lpstr>Een paar vragen;</vt:lpstr>
      <vt:lpstr>verkooptechniek</vt:lpstr>
      <vt:lpstr>Verkooptechniek</vt:lpstr>
      <vt:lpstr>Verkooptechniek</vt:lpstr>
      <vt:lpstr>PRESENTATIE</vt:lpstr>
      <vt:lpstr>PowerPoint-presentatie</vt:lpstr>
      <vt:lpstr>PRESENTATIE</vt:lpstr>
      <vt:lpstr>Belangrijke vaardigheden</vt:lpstr>
      <vt:lpstr>OPDRACHT</vt:lpstr>
      <vt:lpstr>VERKOOPTECHNIEK</vt:lpstr>
      <vt:lpstr>HUISWERK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VERKOPEN</dc:title>
  <dc:creator>José Kamphuis</dc:creator>
  <cp:lastModifiedBy>José Kamphuis</cp:lastModifiedBy>
  <cp:revision>24</cp:revision>
  <dcterms:created xsi:type="dcterms:W3CDTF">2017-09-25T13:12:26Z</dcterms:created>
  <dcterms:modified xsi:type="dcterms:W3CDTF">2017-09-28T08:27:42Z</dcterms:modified>
</cp:coreProperties>
</file>